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sldIdLst>
    <p:sldId id="256" r:id="rId5"/>
    <p:sldId id="428" r:id="rId6"/>
    <p:sldId id="429" r:id="rId7"/>
    <p:sldId id="433" r:id="rId8"/>
    <p:sldId id="640" r:id="rId9"/>
    <p:sldId id="480" r:id="rId10"/>
    <p:sldId id="641" r:id="rId11"/>
    <p:sldId id="628" r:id="rId12"/>
    <p:sldId id="642" r:id="rId13"/>
    <p:sldId id="633" r:id="rId14"/>
    <p:sldId id="643" r:id="rId15"/>
    <p:sldId id="629" r:id="rId16"/>
    <p:sldId id="644" r:id="rId17"/>
    <p:sldId id="630" r:id="rId18"/>
    <p:sldId id="631" r:id="rId19"/>
    <p:sldId id="645" r:id="rId20"/>
    <p:sldId id="636" r:id="rId21"/>
    <p:sldId id="637" r:id="rId22"/>
    <p:sldId id="632" r:id="rId23"/>
    <p:sldId id="646" r:id="rId24"/>
    <p:sldId id="649" r:id="rId25"/>
    <p:sldId id="650" r:id="rId26"/>
    <p:sldId id="652" r:id="rId27"/>
    <p:sldId id="653" r:id="rId28"/>
    <p:sldId id="654" r:id="rId29"/>
    <p:sldId id="655" r:id="rId30"/>
    <p:sldId id="647" r:id="rId31"/>
    <p:sldId id="651" r:id="rId32"/>
    <p:sldId id="648" r:id="rId33"/>
    <p:sldId id="545" r:id="rId34"/>
    <p:sldId id="63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25772-8DF3-436B-C1C0-5499E7E41296}" name="Miranda Rodriguez" initials="MR" userId="S::miranda@thecenterbylendistry.org::99bc4226-6f35-4293-a452-c0f617a1eb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1C8"/>
    <a:srgbClr val="F6B021"/>
    <a:srgbClr val="D3D8D4"/>
    <a:srgbClr val="233973"/>
    <a:srgbClr val="F7AF21"/>
    <a:srgbClr val="C1CA2F"/>
    <a:srgbClr val="8C8C8C"/>
    <a:srgbClr val="C33E30"/>
    <a:srgbClr val="C43D2F"/>
    <a:srgbClr val="55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94217-6898-164B-0B34-7484EB66C2BB}" v="4" dt="2024-12-20T17:07:01.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101" d="100"/>
          <a:sy n="101" d="100"/>
        </p:scale>
        <p:origin x="16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C750-E870-4F40-8409-D9AA4350557C}" type="datetimeFigureOut">
              <a:rPr lang="en-US" smtClean="0"/>
              <a:t>2/3/2025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7DBB-0B83-438C-BC68-DE72AFE8E986}" type="slidenum">
              <a:rPr lang="en-US" smtClean="0"/>
              <a:t>‹#›</a:t>
            </a:fld>
            <a:endParaRPr lang="en-US" dirty="0"/>
          </a:p>
        </p:txBody>
      </p:sp>
    </p:spTree>
    <p:extLst>
      <p:ext uri="{BB962C8B-B14F-4D97-AF65-F5344CB8AC3E}">
        <p14:creationId xmlns:p14="http://schemas.microsoft.com/office/powerpoint/2010/main" val="338653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47400-E557-492C-86D1-E30A5214F330}"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15118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D6FFC-3D90-486D-89CB-8B78C0706D98}"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7312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1A63-ACD3-4E9C-AF7C-1F7F9B2F8FCD}"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27120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40E31-FB23-49FD-B737-E9E9297EF9AA}"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34904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3CB05-5486-4CE5-92C4-03E8AA7F9497}" type="datetime1">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41374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E8D77-A33A-435E-8ED9-057CB763222D}"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2909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364D8-A4DE-48E0-925D-66BEE3BAC07A}" type="datetime1">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25842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BCE3-1B40-49AC-BF71-ED2F755F830F}" type="datetime1">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39638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55BC9-B11A-4865-916E-E721AEE13650}" type="datetime1">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35660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CA3F3-89D1-4D5A-80C5-F9786F4C089F}"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2667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4FE66-3D3C-4717-B267-0F9EB0E8938B}" type="datetime1">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dirty="0"/>
          </a:p>
        </p:txBody>
      </p:sp>
    </p:spTree>
    <p:extLst>
      <p:ext uri="{BB962C8B-B14F-4D97-AF65-F5344CB8AC3E}">
        <p14:creationId xmlns:p14="http://schemas.microsoft.com/office/powerpoint/2010/main" val="356900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52ACCB-93A1-48F6-AE65-1FC230E02081}" type="datetime1">
              <a:rPr lang="en-US" smtClean="0"/>
              <a:t>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08563-C900-41CC-A033-8EED90B9B7A2}" type="slidenum">
              <a:rPr lang="en-US" smtClean="0"/>
              <a:t>‹#›</a:t>
            </a:fld>
            <a:endParaRPr lang="en-US" dirty="0"/>
          </a:p>
        </p:txBody>
      </p:sp>
    </p:spTree>
    <p:extLst>
      <p:ext uri="{BB962C8B-B14F-4D97-AF65-F5344CB8AC3E}">
        <p14:creationId xmlns:p14="http://schemas.microsoft.com/office/powerpoint/2010/main" val="62494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eo.org/" TargetMode="External"/><Relationship Id="rId2" Type="http://schemas.openxmlformats.org/officeDocument/2006/relationships/hyperlink" Target="https://www.esopassociation.or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2262E45B-3F17-0243-7546-19E282E8CD31}"/>
              </a:ext>
            </a:extLst>
          </p:cNvPr>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2">
              <a:alphaModFix/>
            </a:blip>
            <a:stretch>
              <a:fillRect/>
            </a:stretch>
          </a:blipFill>
          <a:ln>
            <a:noFill/>
          </a:ln>
        </p:spPr>
        <p:txBody>
          <a:bodyPr/>
          <a:lstStyle/>
          <a:p>
            <a:endParaRPr lang="en-US" dirty="0"/>
          </a:p>
        </p:txBody>
      </p:sp>
      <p:sp>
        <p:nvSpPr>
          <p:cNvPr id="5" name="Google Shape;94;p1">
            <a:extLst>
              <a:ext uri="{FF2B5EF4-FFF2-40B4-BE49-F238E27FC236}">
                <a16:creationId xmlns:a16="http://schemas.microsoft.com/office/drawing/2014/main" id="{18976BE1-DF2A-9884-FE6F-BCB8B9BE8600}"/>
              </a:ext>
            </a:extLst>
          </p:cNvPr>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3">
              <a:alphaModFix/>
            </a:blip>
            <a:stretch>
              <a:fillRect/>
            </a:stretch>
          </a:blipFill>
          <a:ln>
            <a:noFill/>
          </a:ln>
        </p:spPr>
        <p:txBody>
          <a:bodyPr/>
          <a:lstStyle/>
          <a:p>
            <a:endParaRPr lang="en-US" dirty="0"/>
          </a:p>
        </p:txBody>
      </p:sp>
      <p:pic>
        <p:nvPicPr>
          <p:cNvPr id="8" name="Picture 7">
            <a:extLst>
              <a:ext uri="{FF2B5EF4-FFF2-40B4-BE49-F238E27FC236}">
                <a16:creationId xmlns:a16="http://schemas.microsoft.com/office/drawing/2014/main" id="{A94EC4CA-DF99-77D9-FFB4-C870BF880BED}"/>
              </a:ext>
            </a:extLst>
          </p:cNvPr>
          <p:cNvPicPr>
            <a:picLocks noChangeAspect="1"/>
          </p:cNvPicPr>
          <p:nvPr/>
        </p:nvPicPr>
        <p:blipFill>
          <a:blip r:embed="rId4"/>
          <a:stretch>
            <a:fillRect/>
          </a:stretch>
        </p:blipFill>
        <p:spPr>
          <a:xfrm>
            <a:off x="6612094" y="176951"/>
            <a:ext cx="2288181" cy="2212983"/>
          </a:xfrm>
          <a:prstGeom prst="rect">
            <a:avLst/>
          </a:prstGeom>
        </p:spPr>
      </p:pic>
      <p:pic>
        <p:nvPicPr>
          <p:cNvPr id="9" name="Picture 8">
            <a:extLst>
              <a:ext uri="{FF2B5EF4-FFF2-40B4-BE49-F238E27FC236}">
                <a16:creationId xmlns:a16="http://schemas.microsoft.com/office/drawing/2014/main" id="{314B3F1C-9645-CC71-E1B5-6F851A4E5760}"/>
              </a:ext>
            </a:extLst>
          </p:cNvPr>
          <p:cNvPicPr>
            <a:picLocks noChangeAspect="1"/>
          </p:cNvPicPr>
          <p:nvPr/>
        </p:nvPicPr>
        <p:blipFill>
          <a:blip r:embed="rId5"/>
          <a:stretch>
            <a:fillRect/>
          </a:stretch>
        </p:blipFill>
        <p:spPr>
          <a:xfrm>
            <a:off x="6612094" y="4953836"/>
            <a:ext cx="1487553" cy="1493649"/>
          </a:xfrm>
          <a:prstGeom prst="rect">
            <a:avLst/>
          </a:prstGeom>
        </p:spPr>
      </p:pic>
      <p:pic>
        <p:nvPicPr>
          <p:cNvPr id="1026" name="Picture 2" descr="Lendistry | Small Business Lending">
            <a:extLst>
              <a:ext uri="{FF2B5EF4-FFF2-40B4-BE49-F238E27FC236}">
                <a16:creationId xmlns:a16="http://schemas.microsoft.com/office/drawing/2014/main" id="{779F8FE4-A7AC-9469-28AA-1BBB7C9CA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884" y="5213017"/>
            <a:ext cx="2579561" cy="975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8336B47-A3CA-EAB4-B9C4-F46B03CE802E}"/>
              </a:ext>
            </a:extLst>
          </p:cNvPr>
          <p:cNvPicPr>
            <a:picLocks noChangeAspect="1"/>
          </p:cNvPicPr>
          <p:nvPr/>
        </p:nvPicPr>
        <p:blipFill>
          <a:blip r:embed="rId4"/>
          <a:stretch>
            <a:fillRect/>
          </a:stretch>
        </p:blipFill>
        <p:spPr>
          <a:xfrm flipH="1">
            <a:off x="326840" y="41970"/>
            <a:ext cx="2288180" cy="2212982"/>
          </a:xfrm>
          <a:prstGeom prst="rect">
            <a:avLst/>
          </a:prstGeom>
        </p:spPr>
      </p:pic>
      <p:sp>
        <p:nvSpPr>
          <p:cNvPr id="11" name="TextBox 10">
            <a:extLst>
              <a:ext uri="{FF2B5EF4-FFF2-40B4-BE49-F238E27FC236}">
                <a16:creationId xmlns:a16="http://schemas.microsoft.com/office/drawing/2014/main" id="{D01AA938-CF71-8034-D494-E42DB01C7CBB}"/>
              </a:ext>
            </a:extLst>
          </p:cNvPr>
          <p:cNvSpPr txBox="1"/>
          <p:nvPr/>
        </p:nvSpPr>
        <p:spPr>
          <a:xfrm>
            <a:off x="1751485" y="1701461"/>
            <a:ext cx="5724144" cy="1200329"/>
          </a:xfrm>
          <a:prstGeom prst="rect">
            <a:avLst/>
          </a:prstGeom>
          <a:noFill/>
        </p:spPr>
        <p:txBody>
          <a:bodyPr wrap="square" rtlCol="0">
            <a:spAutoFit/>
          </a:bodyPr>
          <a:lstStyle/>
          <a:p>
            <a:pPr algn="ctr"/>
            <a:r>
              <a:rPr lang="en-US" sz="3600" b="1" dirty="0">
                <a:latin typeface="Poppins" panose="00000500000000000000" pitchFamily="2" charset="0"/>
                <a:cs typeface="Poppins" panose="00000500000000000000" pitchFamily="2" charset="0"/>
              </a:rPr>
              <a:t>Employee stock ownership plan (ESOP)</a:t>
            </a:r>
          </a:p>
        </p:txBody>
      </p:sp>
      <p:sp>
        <p:nvSpPr>
          <p:cNvPr id="12" name="TextBox 11">
            <a:extLst>
              <a:ext uri="{FF2B5EF4-FFF2-40B4-BE49-F238E27FC236}">
                <a16:creationId xmlns:a16="http://schemas.microsoft.com/office/drawing/2014/main" id="{C5738597-5906-1610-9C88-DA2C03EC4C0F}"/>
              </a:ext>
            </a:extLst>
          </p:cNvPr>
          <p:cNvSpPr txBox="1"/>
          <p:nvPr/>
        </p:nvSpPr>
        <p:spPr>
          <a:xfrm>
            <a:off x="0" y="3413646"/>
            <a:ext cx="9144000" cy="830997"/>
          </a:xfrm>
          <a:prstGeom prst="rect">
            <a:avLst/>
          </a:prstGeom>
          <a:gradFill flip="none" rotWithShape="1">
            <a:gsLst>
              <a:gs pos="0">
                <a:srgbClr val="233973"/>
              </a:gs>
              <a:gs pos="36000">
                <a:srgbClr val="C1CA2F"/>
              </a:gs>
              <a:gs pos="84000">
                <a:srgbClr val="67ACBC"/>
              </a:gs>
              <a:gs pos="100000">
                <a:srgbClr val="558E8E">
                  <a:lumMod val="96000"/>
                  <a:lumOff val="4000"/>
                </a:srgbClr>
              </a:gs>
              <a:gs pos="59000">
                <a:srgbClr val="F7AF21"/>
              </a:gs>
            </a:gsLst>
            <a:lin ang="0" scaled="1"/>
            <a:tileRect/>
          </a:gradFill>
        </p:spPr>
        <p:txBody>
          <a:bodyPr wrap="square" rtlCol="0">
            <a:spAutoFit/>
          </a:bodyPr>
          <a:lstStyle/>
          <a:p>
            <a:pPr algn="ctr"/>
            <a:r>
              <a:rPr lang="en-US" sz="2400" b="1" dirty="0">
                <a:latin typeface="Poppins" panose="00000500000000000000" pitchFamily="2" charset="0"/>
                <a:cs typeface="Poppins" panose="00000500000000000000" pitchFamily="2" charset="0"/>
              </a:rPr>
              <a:t>REACH Hub</a:t>
            </a:r>
            <a:endParaRPr lang="en-US" sz="2400" dirty="0">
              <a:latin typeface="Poppins" panose="00000500000000000000" pitchFamily="2" charset="0"/>
              <a:cs typeface="Poppins" panose="00000500000000000000" pitchFamily="2" charset="0"/>
            </a:endParaRPr>
          </a:p>
          <a:p>
            <a:pPr algn="ctr"/>
            <a:r>
              <a:rPr lang="en-US" sz="2400" dirty="0">
                <a:latin typeface="Poppins" panose="00000500000000000000" pitchFamily="2" charset="0"/>
                <a:cs typeface="Poppins" panose="00000500000000000000" pitchFamily="2" charset="0"/>
              </a:rPr>
              <a:t>Resources for Entrepreneurship Advising &amp; Coaching</a:t>
            </a:r>
          </a:p>
        </p:txBody>
      </p:sp>
    </p:spTree>
    <p:extLst>
      <p:ext uri="{BB962C8B-B14F-4D97-AF65-F5344CB8AC3E}">
        <p14:creationId xmlns:p14="http://schemas.microsoft.com/office/powerpoint/2010/main" val="284306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2" y="5643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tax advantages</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5" name="TextBox 4">
            <a:extLst>
              <a:ext uri="{FF2B5EF4-FFF2-40B4-BE49-F238E27FC236}">
                <a16:creationId xmlns:a16="http://schemas.microsoft.com/office/drawing/2014/main" id="{97EB2E9C-6419-1C92-D773-3E8E1F1B9FD8}"/>
              </a:ext>
            </a:extLst>
          </p:cNvPr>
          <p:cNvSpPr txBox="1"/>
          <p:nvPr/>
        </p:nvSpPr>
        <p:spPr>
          <a:xfrm>
            <a:off x="307338" y="1026010"/>
            <a:ext cx="8649447" cy="338554"/>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As outlined below, ESOPs have key tax advantages. </a:t>
            </a:r>
          </a:p>
        </p:txBody>
      </p:sp>
      <p:sp>
        <p:nvSpPr>
          <p:cNvPr id="6" name="TextBox 5">
            <a:extLst>
              <a:ext uri="{FF2B5EF4-FFF2-40B4-BE49-F238E27FC236}">
                <a16:creationId xmlns:a16="http://schemas.microsoft.com/office/drawing/2014/main" id="{916D5DFD-E371-5CEB-A334-34F12269E93B}"/>
              </a:ext>
            </a:extLst>
          </p:cNvPr>
          <p:cNvSpPr txBox="1"/>
          <p:nvPr/>
        </p:nvSpPr>
        <p:spPr>
          <a:xfrm>
            <a:off x="187212" y="1593830"/>
            <a:ext cx="8769573" cy="5170646"/>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Tax Benefits for the Company: </a:t>
            </a:r>
            <a:r>
              <a:rPr lang="en-US" sz="1600" dirty="0">
                <a:latin typeface="Poppins" panose="00000500000000000000" pitchFamily="2" charset="0"/>
                <a:cs typeface="Poppins" panose="00000500000000000000" pitchFamily="2" charset="0"/>
              </a:rPr>
              <a:t>Employer contributions to the ESOP, whether in the form of cash or stock, are tax-deductible. This reduces the company’s taxable income. This includes payments toward ESOP-related loans (both principal and interest), which can result in significant tax savings.</a:t>
            </a:r>
          </a:p>
          <a:p>
            <a:endParaRPr lang="en-US" sz="1600" b="1"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Tax Advantages for Selling Shareholders: Deferred Capital Gains Tax (Section 1042 Rollover)</a:t>
            </a:r>
            <a:r>
              <a:rPr lang="en-US" sz="1600" dirty="0">
                <a:latin typeface="Poppins" panose="00000500000000000000" pitchFamily="2" charset="0"/>
                <a:cs typeface="Poppins" panose="00000500000000000000" pitchFamily="2" charset="0"/>
              </a:rPr>
              <a:t>: In C-corporations, owners selling 30% or more of their shares to an ESOP can defer paying capital gains taxes if they reinvest the proceeds in "qualified replacement property" (e.g., stocks or bonds of U.S. operating companies). This allows business owners to preserve wealth and avoid immediate tax consequences upon selling their shares.</a:t>
            </a:r>
          </a:p>
          <a:p>
            <a:pPr marL="742950" lvl="1"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Tax Benefits for Employees: Tax-Deferred Accumulation &amp; Long-Term Capital Gains: </a:t>
            </a:r>
            <a:r>
              <a:rPr lang="en-US" sz="1600" dirty="0">
                <a:latin typeface="Poppins" panose="00000500000000000000" pitchFamily="2" charset="0"/>
                <a:cs typeface="Poppins" panose="00000500000000000000" pitchFamily="2" charset="0"/>
              </a:rPr>
              <a:t>Employees do not pay taxes on the stock allocated to their ESOP accounts until they receive distributions, typically after leaving the company or retiring. At that point, distributions are taxed as ordinary income, but rollovers into an IRA or other qualified retirement plan can defer taxes further. If employees receive stock distributions instead of cash, they are taxed only on the stock's value at the time of allocation (cost basis). Any appreciation in stock value is taxed at lower long-term capital gains rates when sold.</a:t>
            </a:r>
          </a:p>
        </p:txBody>
      </p:sp>
    </p:spTree>
    <p:extLst>
      <p:ext uri="{BB962C8B-B14F-4D97-AF65-F5344CB8AC3E}">
        <p14:creationId xmlns:p14="http://schemas.microsoft.com/office/powerpoint/2010/main" val="68616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92384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9047"/>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ESOPs vs. stock-options</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41" y="1095087"/>
            <a:ext cx="8649447" cy="923330"/>
          </a:xfrm>
          <a:prstGeom prst="rect">
            <a:avLst/>
          </a:prstGeom>
          <a:noFill/>
        </p:spPr>
        <p:txBody>
          <a:bodyPr wrap="square">
            <a:spAutoFit/>
          </a:bodyPr>
          <a:lstStyle/>
          <a:p>
            <a:pPr algn="ctr"/>
            <a:r>
              <a:rPr lang="en-US" dirty="0"/>
              <a:t>At first glance, ESOPs might sound like arrangements to offer stock options to employees. But stock option plans are mainly designed for high-growth startups for short- to mid-term financial upsides.</a:t>
            </a:r>
          </a:p>
        </p:txBody>
      </p:sp>
      <p:graphicFrame>
        <p:nvGraphicFramePr>
          <p:cNvPr id="6" name="Table 5">
            <a:extLst>
              <a:ext uri="{FF2B5EF4-FFF2-40B4-BE49-F238E27FC236}">
                <a16:creationId xmlns:a16="http://schemas.microsoft.com/office/drawing/2014/main" id="{27D1FA34-D90E-DB5B-E2DB-BFF67864DDBB}"/>
              </a:ext>
            </a:extLst>
          </p:cNvPr>
          <p:cNvGraphicFramePr>
            <a:graphicFrameLocks noGrp="1"/>
          </p:cNvGraphicFramePr>
          <p:nvPr>
            <p:extLst>
              <p:ext uri="{D42A27DB-BD31-4B8C-83A1-F6EECF244321}">
                <p14:modId xmlns:p14="http://schemas.microsoft.com/office/powerpoint/2010/main" val="2938984239"/>
              </p:ext>
            </p:extLst>
          </p:nvPr>
        </p:nvGraphicFramePr>
        <p:xfrm>
          <a:off x="247276" y="2028567"/>
          <a:ext cx="8649446" cy="4389120"/>
        </p:xfrm>
        <a:graphic>
          <a:graphicData uri="http://schemas.openxmlformats.org/drawingml/2006/table">
            <a:tbl>
              <a:tblPr firstRow="1" bandRow="1">
                <a:tableStyleId>{5C22544A-7EE6-4342-B048-85BDC9FD1C3A}</a:tableStyleId>
              </a:tblPr>
              <a:tblGrid>
                <a:gridCol w="2134452">
                  <a:extLst>
                    <a:ext uri="{9D8B030D-6E8A-4147-A177-3AD203B41FA5}">
                      <a16:colId xmlns:a16="http://schemas.microsoft.com/office/drawing/2014/main" val="3668228702"/>
                    </a:ext>
                  </a:extLst>
                </a:gridCol>
                <a:gridCol w="3230107">
                  <a:extLst>
                    <a:ext uri="{9D8B030D-6E8A-4147-A177-3AD203B41FA5}">
                      <a16:colId xmlns:a16="http://schemas.microsoft.com/office/drawing/2014/main" val="2176338912"/>
                    </a:ext>
                  </a:extLst>
                </a:gridCol>
                <a:gridCol w="3284887">
                  <a:extLst>
                    <a:ext uri="{9D8B030D-6E8A-4147-A177-3AD203B41FA5}">
                      <a16:colId xmlns:a16="http://schemas.microsoft.com/office/drawing/2014/main" val="207559570"/>
                    </a:ext>
                  </a:extLst>
                </a:gridCol>
              </a:tblGrid>
              <a:tr h="278652">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Stock Option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ESOP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040109"/>
                  </a:ext>
                </a:extLst>
              </a:tr>
              <a:tr h="481307">
                <a:tc>
                  <a:txBody>
                    <a:bodyPr/>
                    <a:lstStyle/>
                    <a:p>
                      <a:r>
                        <a:rPr lang="en-US" sz="1600" dirty="0">
                          <a:solidFill>
                            <a:schemeClr val="tx1"/>
                          </a:solidFill>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Motivate employees with potential for ownership and profit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Provide employees with ownership and align long-term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5003531"/>
                  </a:ext>
                </a:extLst>
              </a:tr>
              <a:tr h="481307">
                <a:tc>
                  <a:txBody>
                    <a:bodyPr/>
                    <a:lstStyle/>
                    <a:p>
                      <a:r>
                        <a:rPr lang="en-US" sz="1600" dirty="0">
                          <a:solidFill>
                            <a:schemeClr val="tx1"/>
                          </a:solidFill>
                        </a:rPr>
                        <a:t>Ideal company</a:t>
                      </a:r>
                    </a:p>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Startups and growth-stage 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Mature, profitable companies planning succession or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9770907"/>
                  </a:ext>
                </a:extLst>
              </a:tr>
              <a:tr h="481307">
                <a:tc>
                  <a:txBody>
                    <a:bodyPr/>
                    <a:lstStyle/>
                    <a:p>
                      <a:r>
                        <a:rPr lang="en-US" sz="1600" dirty="0">
                          <a:solidFill>
                            <a:schemeClr val="tx1"/>
                          </a:solidFill>
                        </a:rPr>
                        <a:t>Cost to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Employees “pay” to exercise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No cost to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688464"/>
                  </a:ext>
                </a:extLst>
              </a:tr>
              <a:tr h="481307">
                <a:tc>
                  <a:txBody>
                    <a:bodyPr/>
                    <a:lstStyle/>
                    <a:p>
                      <a:r>
                        <a:rPr lang="en-US" sz="1600" dirty="0">
                          <a:solidFill>
                            <a:schemeClr val="tx1"/>
                          </a:solidFill>
                        </a:rPr>
                        <a:t>Primary Benefit to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Potential financial upside if stock value rises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Retirement benefits and long-term wealth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677053"/>
                  </a:ext>
                </a:extLst>
              </a:tr>
              <a:tr h="481307">
                <a:tc>
                  <a:txBody>
                    <a:bodyPr/>
                    <a:lstStyle/>
                    <a:p>
                      <a:r>
                        <a:rPr lang="en-US" sz="1600" dirty="0">
                          <a:solidFill>
                            <a:schemeClr val="tx1"/>
                          </a:solidFill>
                        </a:rPr>
                        <a:t>Tax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Limited for companies &amp;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Significant for firms &amp; selling owners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809858"/>
                  </a:ext>
                </a:extLst>
              </a:tr>
              <a:tr h="481307">
                <a:tc>
                  <a:txBody>
                    <a:bodyPr/>
                    <a:lstStyle/>
                    <a:p>
                      <a:r>
                        <a:rPr lang="en-US" sz="1600" dirty="0">
                          <a:solidFill>
                            <a:schemeClr val="tx1"/>
                          </a:solidFill>
                        </a:rPr>
                        <a:t>Complexity of Setup &amp;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Moderate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811729"/>
                  </a:ext>
                </a:extLst>
              </a:tr>
              <a:tr h="0">
                <a:tc>
                  <a:txBody>
                    <a:bodyPr/>
                    <a:lstStyle/>
                    <a:p>
                      <a:r>
                        <a:rPr lang="en-US" sz="1600" dirty="0">
                          <a:solidFill>
                            <a:schemeClr val="tx1"/>
                          </a:solidFill>
                        </a:rPr>
                        <a:t>Legal Services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Moderate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8018551"/>
                  </a:ext>
                </a:extLst>
              </a:tr>
            </a:tbl>
          </a:graphicData>
        </a:graphic>
      </p:graphicFrame>
      <p:sp>
        <p:nvSpPr>
          <p:cNvPr id="5" name="TextBox 4">
            <a:extLst>
              <a:ext uri="{FF2B5EF4-FFF2-40B4-BE49-F238E27FC236}">
                <a16:creationId xmlns:a16="http://schemas.microsoft.com/office/drawing/2014/main" id="{7286B20C-124B-F39E-C63F-A00C9247E05F}"/>
              </a:ext>
            </a:extLst>
          </p:cNvPr>
          <p:cNvSpPr txBox="1"/>
          <p:nvPr/>
        </p:nvSpPr>
        <p:spPr>
          <a:xfrm>
            <a:off x="247276" y="6427212"/>
            <a:ext cx="8649446" cy="400110"/>
          </a:xfrm>
          <a:prstGeom prst="rect">
            <a:avLst/>
          </a:prstGeom>
          <a:noFill/>
        </p:spPr>
        <p:txBody>
          <a:bodyPr wrap="square" rtlCol="0">
            <a:spAutoFit/>
          </a:bodyPr>
          <a:lstStyle/>
          <a:p>
            <a:r>
              <a:rPr lang="en-US" sz="1000" dirty="0">
                <a:latin typeface="Poppins" panose="00000500000000000000" pitchFamily="2" charset="0"/>
                <a:cs typeface="Poppins" panose="00000500000000000000" pitchFamily="2" charset="0"/>
              </a:rPr>
              <a:t>*Employees pay their stock options’ “exercise (or strike) price” and earn the difference between the sales price and the exercise price when they sell their stocks.</a:t>
            </a:r>
          </a:p>
        </p:txBody>
      </p:sp>
    </p:spTree>
    <p:extLst>
      <p:ext uri="{BB962C8B-B14F-4D97-AF65-F5344CB8AC3E}">
        <p14:creationId xmlns:p14="http://schemas.microsoft.com/office/powerpoint/2010/main" val="11035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369573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Ideal companies for an ESOP (part 1 of 2)</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39" y="1066984"/>
            <a:ext cx="8649447" cy="338554"/>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ESOPs are often an ideal option for specific companies as outlined below:</a:t>
            </a:r>
          </a:p>
        </p:txBody>
      </p:sp>
      <p:sp>
        <p:nvSpPr>
          <p:cNvPr id="7" name="TextBox 6">
            <a:extLst>
              <a:ext uri="{FF2B5EF4-FFF2-40B4-BE49-F238E27FC236}">
                <a16:creationId xmlns:a16="http://schemas.microsoft.com/office/drawing/2014/main" id="{EB84E195-F90D-368D-D9C6-066AE3686DFC}"/>
              </a:ext>
            </a:extLst>
          </p:cNvPr>
          <p:cNvSpPr txBox="1"/>
          <p:nvPr/>
        </p:nvSpPr>
        <p:spPr>
          <a:xfrm>
            <a:off x="187213" y="1730872"/>
            <a:ext cx="8511346" cy="4570482"/>
          </a:xfrm>
          <a:prstGeom prst="rect">
            <a:avLst/>
          </a:prstGeom>
          <a:noFill/>
        </p:spPr>
        <p:txBody>
          <a:bodyPr wrap="square">
            <a:spAutoFit/>
          </a:bodyPr>
          <a:lstStyle/>
          <a:p>
            <a:pPr>
              <a:spcBef>
                <a:spcPts val="200"/>
              </a:spcBef>
            </a:pPr>
            <a:r>
              <a:rPr lang="en-US" sz="1400" b="1" dirty="0">
                <a:latin typeface="Poppins" panose="00000500000000000000" pitchFamily="2" charset="0"/>
                <a:cs typeface="Poppins" panose="00000500000000000000" pitchFamily="2" charset="0"/>
              </a:rPr>
              <a:t>Stability &amp; Size</a:t>
            </a:r>
          </a:p>
          <a:p>
            <a:pPr marL="231775" indent="-231775">
              <a:spcBef>
                <a:spcPts val="300"/>
              </a:spcBef>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31775" indent="-231775">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Established market position</a:t>
            </a:r>
            <a:r>
              <a:rPr lang="en-US" sz="1400" dirty="0">
                <a:latin typeface="Poppins" panose="00000500000000000000" pitchFamily="2" charset="0"/>
                <a:cs typeface="Poppins" panose="00000500000000000000" pitchFamily="2" charset="0"/>
              </a:rPr>
              <a:t>: Companies with a proven track record in their industry are more likely to sustain the long-term commitments of an ESOP;</a:t>
            </a:r>
          </a:p>
          <a:p>
            <a:pPr marL="231775" indent="-231775">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Employee headcount</a:t>
            </a:r>
            <a:r>
              <a:rPr lang="en-US" sz="1400" dirty="0">
                <a:latin typeface="Poppins" panose="00000500000000000000" pitchFamily="2" charset="0"/>
                <a:cs typeface="Poppins" panose="00000500000000000000" pitchFamily="2" charset="0"/>
              </a:rPr>
              <a:t>: Mid-sized companies (50–500 employees) are ideal because they have enough employees to make ESOP impactful and administratively efficient;</a:t>
            </a:r>
          </a:p>
          <a:p>
            <a:pPr marL="231775" indent="-231775">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Revenue thresholds</a:t>
            </a:r>
            <a:r>
              <a:rPr lang="en-US" sz="1400" dirty="0">
                <a:latin typeface="Poppins" panose="00000500000000000000" pitchFamily="2" charset="0"/>
                <a:cs typeface="Poppins" panose="00000500000000000000" pitchFamily="2" charset="0"/>
              </a:rPr>
              <a:t>: Annual revenues typically range from $5M to $100M, depending on industry, as this size can support the costs of establishing and maintaining the ESOP.</a:t>
            </a:r>
          </a:p>
          <a:p>
            <a:pPr>
              <a:spcBef>
                <a:spcPts val="300"/>
              </a:spcBef>
            </a:pPr>
            <a:endParaRPr lang="en-US" sz="1400" dirty="0">
              <a:latin typeface="Poppins" panose="00000500000000000000" pitchFamily="2" charset="0"/>
              <a:cs typeface="Poppins" panose="00000500000000000000" pitchFamily="2" charset="0"/>
            </a:endParaRPr>
          </a:p>
          <a:p>
            <a:pPr>
              <a:spcBef>
                <a:spcPts val="300"/>
              </a:spcBef>
            </a:pPr>
            <a:r>
              <a:rPr lang="en-US" sz="1400" b="1" dirty="0">
                <a:latin typeface="Poppins" panose="00000500000000000000" pitchFamily="2" charset="0"/>
                <a:cs typeface="Poppins" panose="00000500000000000000" pitchFamily="2" charset="0"/>
              </a:rPr>
              <a:t>Financial</a:t>
            </a:r>
          </a:p>
          <a:p>
            <a:pPr marL="284163" indent="-284163">
              <a:spcBef>
                <a:spcPts val="300"/>
              </a:spcBef>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Healthy profit margins</a:t>
            </a:r>
            <a:r>
              <a:rPr lang="en-US" sz="1400" dirty="0">
                <a:latin typeface="Poppins" panose="00000500000000000000" pitchFamily="2" charset="0"/>
                <a:cs typeface="Poppins" panose="00000500000000000000" pitchFamily="2" charset="0"/>
              </a:rPr>
              <a:t>: Firms should be profitable enough to generate surplus cash flow to fund ESOP contributions or repay ESOP-related debt – often a good gross margin is 30% or greater, but this can vary based upon the industry;</a:t>
            </a: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Low debt-to-equity ratio</a:t>
            </a:r>
            <a:r>
              <a:rPr lang="en-US" sz="1400" dirty="0">
                <a:latin typeface="Poppins" panose="00000500000000000000" pitchFamily="2" charset="0"/>
                <a:cs typeface="Poppins" panose="00000500000000000000" pitchFamily="2" charset="0"/>
              </a:rPr>
              <a:t>: Companies with a strong balance sheet and manageable levels of existing debt because they can afford additional leveraged financing – often a level of 1.0 is considered ideal for an ESOP.</a:t>
            </a: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Taxable earnings</a:t>
            </a:r>
            <a:r>
              <a:rPr lang="en-US" sz="1400" dirty="0">
                <a:latin typeface="Poppins" panose="00000500000000000000" pitchFamily="2" charset="0"/>
                <a:cs typeface="Poppins" panose="00000500000000000000" pitchFamily="2" charset="0"/>
              </a:rPr>
              <a:t>: Firms that pay significant taxes may benefit from the tax advantages ESOPs offer, such as tax-deductible contributions.</a:t>
            </a:r>
          </a:p>
        </p:txBody>
      </p:sp>
    </p:spTree>
    <p:extLst>
      <p:ext uri="{BB962C8B-B14F-4D97-AF65-F5344CB8AC3E}">
        <p14:creationId xmlns:p14="http://schemas.microsoft.com/office/powerpoint/2010/main" val="16776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Ideal companies for an ESOP (part 2 of 2)</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39" y="1066984"/>
            <a:ext cx="8649447" cy="338554"/>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ESOPs are often an ideal option for specific companies as outlined below:</a:t>
            </a:r>
          </a:p>
        </p:txBody>
      </p:sp>
      <p:sp>
        <p:nvSpPr>
          <p:cNvPr id="5" name="TextBox 4">
            <a:extLst>
              <a:ext uri="{FF2B5EF4-FFF2-40B4-BE49-F238E27FC236}">
                <a16:creationId xmlns:a16="http://schemas.microsoft.com/office/drawing/2014/main" id="{9CCC9AA7-58E9-ECE2-ED08-DE714F5F4186}"/>
              </a:ext>
            </a:extLst>
          </p:cNvPr>
          <p:cNvSpPr txBox="1"/>
          <p:nvPr/>
        </p:nvSpPr>
        <p:spPr>
          <a:xfrm>
            <a:off x="307339" y="1621018"/>
            <a:ext cx="8587510" cy="4901342"/>
          </a:xfrm>
          <a:prstGeom prst="rect">
            <a:avLst/>
          </a:prstGeom>
          <a:noFill/>
        </p:spPr>
        <p:txBody>
          <a:bodyPr wrap="square">
            <a:spAutoFit/>
          </a:bodyPr>
          <a:lstStyle/>
          <a:p>
            <a:pPr>
              <a:spcBef>
                <a:spcPts val="300"/>
              </a:spcBef>
            </a:pPr>
            <a:r>
              <a:rPr lang="en-US" sz="1400" b="1" dirty="0">
                <a:latin typeface="Poppins" panose="00000500000000000000" pitchFamily="2" charset="0"/>
                <a:cs typeface="Poppins" panose="00000500000000000000" pitchFamily="2" charset="0"/>
              </a:rPr>
              <a:t>Type of Employees</a:t>
            </a:r>
          </a:p>
          <a:p>
            <a:pPr marL="284163" indent="-284163">
              <a:spcBef>
                <a:spcPts val="300"/>
              </a:spcBef>
              <a:buSzPct val="120000"/>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84163" indent="-284163">
              <a:spcBef>
                <a:spcPts val="3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Engaged Workforce</a:t>
            </a:r>
            <a:r>
              <a:rPr lang="en-US" sz="1400" dirty="0">
                <a:latin typeface="Poppins" panose="00000500000000000000" pitchFamily="2" charset="0"/>
                <a:cs typeface="Poppins" panose="00000500000000000000" pitchFamily="2" charset="0"/>
              </a:rPr>
              <a:t>: Companies with a culture of employee engagement and collaboration since ESOPs rely on employees’ to shared ownership.</a:t>
            </a:r>
          </a:p>
          <a:p>
            <a:pPr marL="284163" indent="-284163">
              <a:spcBef>
                <a:spcPts val="3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Long-Tenure Employees</a:t>
            </a:r>
            <a:r>
              <a:rPr lang="en-US" sz="1400" dirty="0">
                <a:latin typeface="Poppins" panose="00000500000000000000" pitchFamily="2" charset="0"/>
                <a:cs typeface="Poppins" panose="00000500000000000000" pitchFamily="2" charset="0"/>
              </a:rPr>
              <a:t>: Firms with a history of retaining employees for long periods often gain the most benefit from the shared-ownership model.</a:t>
            </a:r>
          </a:p>
          <a:p>
            <a:pPr marL="284163" indent="-284163">
              <a:spcBef>
                <a:spcPts val="300"/>
              </a:spcBef>
            </a:pPr>
            <a:endParaRPr lang="en-US" sz="1400" dirty="0">
              <a:latin typeface="Poppins" panose="00000500000000000000" pitchFamily="2" charset="0"/>
              <a:cs typeface="Poppins" panose="00000500000000000000" pitchFamily="2" charset="0"/>
            </a:endParaRPr>
          </a:p>
          <a:p>
            <a:pPr marL="284163" indent="-284163">
              <a:spcBef>
                <a:spcPts val="300"/>
              </a:spcBef>
            </a:pPr>
            <a:r>
              <a:rPr lang="en-US" sz="1400" b="1" dirty="0">
                <a:latin typeface="Poppins" panose="00000500000000000000" pitchFamily="2" charset="0"/>
                <a:cs typeface="Poppins" panose="00000500000000000000" pitchFamily="2" charset="0"/>
              </a:rPr>
              <a:t>Industry Suitability</a:t>
            </a:r>
          </a:p>
          <a:p>
            <a:pPr marL="284163" indent="-284163">
              <a:spcBef>
                <a:spcPts val="300"/>
              </a:spcBef>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Service or Manufacturing Industries</a:t>
            </a:r>
            <a:r>
              <a:rPr lang="en-US" sz="1400" dirty="0">
                <a:latin typeface="Poppins" panose="00000500000000000000" pitchFamily="2" charset="0"/>
                <a:cs typeface="Poppins" panose="00000500000000000000" pitchFamily="2" charset="0"/>
              </a:rPr>
              <a:t>: Industries with skilled workforce or intellectual property—such as professional services, technology, or manufacturing.</a:t>
            </a: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Privately Held Companies</a:t>
            </a:r>
            <a:r>
              <a:rPr lang="en-US" sz="1400" dirty="0">
                <a:latin typeface="Poppins" panose="00000500000000000000" pitchFamily="2" charset="0"/>
                <a:cs typeface="Poppins" panose="00000500000000000000" pitchFamily="2" charset="0"/>
              </a:rPr>
              <a:t>: Most ESOPs are implemented in private companies, though public companies can also use them.</a:t>
            </a:r>
          </a:p>
          <a:p>
            <a:pPr marL="284163" indent="-284163">
              <a:spcBef>
                <a:spcPts val="300"/>
              </a:spcBef>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4163" indent="-284163">
              <a:spcBef>
                <a:spcPts val="300"/>
              </a:spcBef>
            </a:pPr>
            <a:r>
              <a:rPr lang="en-US" sz="1400" b="1" dirty="0">
                <a:latin typeface="Poppins" panose="00000500000000000000" pitchFamily="2" charset="0"/>
                <a:cs typeface="Poppins" panose="00000500000000000000" pitchFamily="2" charset="0"/>
              </a:rPr>
              <a:t>Ownership Goals</a:t>
            </a:r>
          </a:p>
          <a:p>
            <a:pPr marL="284163" indent="-284163">
              <a:spcBef>
                <a:spcPts val="300"/>
              </a:spcBef>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Succession Planning</a:t>
            </a:r>
            <a:r>
              <a:rPr lang="en-US" sz="1400" dirty="0">
                <a:latin typeface="Poppins" panose="00000500000000000000" pitchFamily="2" charset="0"/>
                <a:cs typeface="Poppins" panose="00000500000000000000" pitchFamily="2" charset="0"/>
              </a:rPr>
              <a:t>: Firms with owners looking to transition out of the business (e.g., retiring founders) may use ESOP as a tax-advantaged way to sell and preserve legacy.</a:t>
            </a:r>
          </a:p>
          <a:p>
            <a:pPr marL="284163" indent="-284163">
              <a:spcBef>
                <a:spcPts val="3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Employee-Oriented Vision</a:t>
            </a:r>
            <a:r>
              <a:rPr lang="en-US" sz="1400" dirty="0">
                <a:latin typeface="Poppins" panose="00000500000000000000" pitchFamily="2" charset="0"/>
                <a:cs typeface="Poppins" panose="00000500000000000000" pitchFamily="2" charset="0"/>
              </a:rPr>
              <a:t>: Companies with a mission or culture focused on empowering employees and rewarding their contributions.</a:t>
            </a:r>
          </a:p>
        </p:txBody>
      </p:sp>
    </p:spTree>
    <p:extLst>
      <p:ext uri="{BB962C8B-B14F-4D97-AF65-F5344CB8AC3E}">
        <p14:creationId xmlns:p14="http://schemas.microsoft.com/office/powerpoint/2010/main" val="286897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573047"/>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138032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2582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steps in setting up an ESOP (part 1 of 3)</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6" name="TextBox 5">
            <a:extLst>
              <a:ext uri="{FF2B5EF4-FFF2-40B4-BE49-F238E27FC236}">
                <a16:creationId xmlns:a16="http://schemas.microsoft.com/office/drawing/2014/main" id="{35A5AC92-EF38-76D8-939E-A749E0D50361}"/>
              </a:ext>
            </a:extLst>
          </p:cNvPr>
          <p:cNvSpPr txBox="1"/>
          <p:nvPr/>
        </p:nvSpPr>
        <p:spPr>
          <a:xfrm>
            <a:off x="1104078" y="1137344"/>
            <a:ext cx="6935842" cy="1323439"/>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Depending on financial resources, it is advisable to utilize a team of ESOP specialists from the beginning of an ESOP design/setup process – below are key steps thar are elaborated on in the next slide.</a:t>
            </a:r>
            <a:endParaRPr lang="en-US" b="1" dirty="0">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FC3DA004-ED95-A179-4A72-EFA27A0E2B0D}"/>
              </a:ext>
            </a:extLst>
          </p:cNvPr>
          <p:cNvSpPr txBox="1"/>
          <p:nvPr/>
        </p:nvSpPr>
        <p:spPr>
          <a:xfrm>
            <a:off x="2812218" y="4533195"/>
            <a:ext cx="1711395" cy="1077218"/>
          </a:xfrm>
          <a:prstGeom prst="rect">
            <a:avLst/>
          </a:prstGeom>
          <a:noFill/>
        </p:spPr>
        <p:txBody>
          <a:bodyPr wrap="square">
            <a:spAutoFit/>
          </a:bodyPr>
          <a:lstStyle/>
          <a:p>
            <a:endParaRPr lang="en-US" sz="1600" dirty="0">
              <a:latin typeface="Poppins" panose="00000500000000000000" pitchFamily="2" charset="0"/>
              <a:cs typeface="Poppins" panose="00000500000000000000" pitchFamily="2" charset="0"/>
            </a:endParaRPr>
          </a:p>
          <a:p>
            <a:endParaRPr lang="en-US" sz="1600" dirty="0">
              <a:latin typeface="Poppins" panose="00000500000000000000" pitchFamily="2" charset="0"/>
              <a:cs typeface="Poppins" panose="00000500000000000000" pitchFamily="2" charset="0"/>
            </a:endParaRPr>
          </a:p>
          <a:p>
            <a:r>
              <a:rPr lang="en-US" sz="1600" dirty="0">
                <a:latin typeface="Poppins" panose="00000500000000000000" pitchFamily="2" charset="0"/>
                <a:cs typeface="Poppins" panose="00000500000000000000" pitchFamily="2" charset="0"/>
              </a:rPr>
              <a:t>Financing</a:t>
            </a:r>
          </a:p>
          <a:p>
            <a:endParaRPr lang="en-US" sz="1600" dirty="0">
              <a:latin typeface="Poppins" panose="00000500000000000000" pitchFamily="2" charset="0"/>
              <a:cs typeface="Poppins" panose="00000500000000000000" pitchFamily="2" charset="0"/>
            </a:endParaRPr>
          </a:p>
        </p:txBody>
      </p:sp>
      <p:sp>
        <p:nvSpPr>
          <p:cNvPr id="8" name="Arrow: Right 7">
            <a:extLst>
              <a:ext uri="{FF2B5EF4-FFF2-40B4-BE49-F238E27FC236}">
                <a16:creationId xmlns:a16="http://schemas.microsoft.com/office/drawing/2014/main" id="{09AA295E-30D0-7FCE-073C-09D0A7D63A32}"/>
              </a:ext>
            </a:extLst>
          </p:cNvPr>
          <p:cNvSpPr/>
          <p:nvPr/>
        </p:nvSpPr>
        <p:spPr>
          <a:xfrm>
            <a:off x="744262" y="3155731"/>
            <a:ext cx="8212523" cy="546538"/>
          </a:xfrm>
          <a:prstGeom prst="righ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8A4CB85C-4C17-D854-1960-99B176AB9629}"/>
              </a:ext>
            </a:extLst>
          </p:cNvPr>
          <p:cNvSpPr txBox="1"/>
          <p:nvPr/>
        </p:nvSpPr>
        <p:spPr>
          <a:xfrm>
            <a:off x="187213" y="2655092"/>
            <a:ext cx="1208985" cy="338554"/>
          </a:xfrm>
          <a:prstGeom prst="rect">
            <a:avLst/>
          </a:prstGeom>
          <a:noFill/>
        </p:spPr>
        <p:txBody>
          <a:bodyPr wrap="none" rtlCol="0">
            <a:spAutoFit/>
          </a:bodyPr>
          <a:lstStyle/>
          <a:p>
            <a:r>
              <a:rPr lang="en-US" sz="1600" dirty="0">
                <a:latin typeface="Poppins" panose="00000500000000000000" pitchFamily="2" charset="0"/>
                <a:cs typeface="Poppins" panose="00000500000000000000" pitchFamily="2" charset="0"/>
              </a:rPr>
              <a:t>Beginning</a:t>
            </a:r>
          </a:p>
        </p:txBody>
      </p:sp>
      <p:sp>
        <p:nvSpPr>
          <p:cNvPr id="10" name="TextBox 9">
            <a:extLst>
              <a:ext uri="{FF2B5EF4-FFF2-40B4-BE49-F238E27FC236}">
                <a16:creationId xmlns:a16="http://schemas.microsoft.com/office/drawing/2014/main" id="{3998D736-6C1A-A0CC-B723-6218EB7C6CFA}"/>
              </a:ext>
            </a:extLst>
          </p:cNvPr>
          <p:cNvSpPr txBox="1"/>
          <p:nvPr/>
        </p:nvSpPr>
        <p:spPr>
          <a:xfrm>
            <a:off x="187213" y="4233911"/>
            <a:ext cx="1839310" cy="584775"/>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Feasibility</a:t>
            </a:r>
          </a:p>
          <a:p>
            <a:r>
              <a:rPr lang="en-US" sz="1600" dirty="0">
                <a:latin typeface="Poppins" panose="00000500000000000000" pitchFamily="2" charset="0"/>
                <a:cs typeface="Poppins" panose="00000500000000000000" pitchFamily="2" charset="0"/>
              </a:rPr>
              <a:t>Study</a:t>
            </a:r>
          </a:p>
        </p:txBody>
      </p:sp>
      <p:sp>
        <p:nvSpPr>
          <p:cNvPr id="11" name="TextBox 10">
            <a:extLst>
              <a:ext uri="{FF2B5EF4-FFF2-40B4-BE49-F238E27FC236}">
                <a16:creationId xmlns:a16="http://schemas.microsoft.com/office/drawing/2014/main" id="{A56AA4DF-8898-466E-56BD-D6FAC68401C7}"/>
              </a:ext>
            </a:extLst>
          </p:cNvPr>
          <p:cNvSpPr txBox="1"/>
          <p:nvPr/>
        </p:nvSpPr>
        <p:spPr>
          <a:xfrm>
            <a:off x="995216" y="5061400"/>
            <a:ext cx="1839310" cy="338554"/>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Plan Design</a:t>
            </a:r>
          </a:p>
        </p:txBody>
      </p:sp>
      <p:sp>
        <p:nvSpPr>
          <p:cNvPr id="12" name="TextBox 11">
            <a:extLst>
              <a:ext uri="{FF2B5EF4-FFF2-40B4-BE49-F238E27FC236}">
                <a16:creationId xmlns:a16="http://schemas.microsoft.com/office/drawing/2014/main" id="{B84F6462-E9A4-01C8-1148-78380933645A}"/>
              </a:ext>
            </a:extLst>
          </p:cNvPr>
          <p:cNvSpPr txBox="1"/>
          <p:nvPr/>
        </p:nvSpPr>
        <p:spPr>
          <a:xfrm>
            <a:off x="1941486" y="4373377"/>
            <a:ext cx="1362911" cy="584775"/>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Company Valuation</a:t>
            </a:r>
          </a:p>
        </p:txBody>
      </p:sp>
      <p:sp>
        <p:nvSpPr>
          <p:cNvPr id="13" name="TextBox 12">
            <a:extLst>
              <a:ext uri="{FF2B5EF4-FFF2-40B4-BE49-F238E27FC236}">
                <a16:creationId xmlns:a16="http://schemas.microsoft.com/office/drawing/2014/main" id="{F309BD2D-CB53-6DEE-9362-0069607EF025}"/>
              </a:ext>
            </a:extLst>
          </p:cNvPr>
          <p:cNvSpPr txBox="1"/>
          <p:nvPr/>
        </p:nvSpPr>
        <p:spPr>
          <a:xfrm>
            <a:off x="4571062" y="4743890"/>
            <a:ext cx="1871672" cy="1077218"/>
          </a:xfrm>
          <a:prstGeom prst="rect">
            <a:avLst/>
          </a:prstGeom>
          <a:noFill/>
        </p:spPr>
        <p:txBody>
          <a:bodyPr wrap="square">
            <a:spAutoFit/>
          </a:bodyPr>
          <a:lstStyle/>
          <a:p>
            <a:pPr algn="ct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Plan Documentation and Approval</a:t>
            </a:r>
          </a:p>
        </p:txBody>
      </p:sp>
      <p:sp>
        <p:nvSpPr>
          <p:cNvPr id="14" name="TextBox 13">
            <a:extLst>
              <a:ext uri="{FF2B5EF4-FFF2-40B4-BE49-F238E27FC236}">
                <a16:creationId xmlns:a16="http://schemas.microsoft.com/office/drawing/2014/main" id="{DE23E7BC-17DF-2F4C-4353-E58E01851CAA}"/>
              </a:ext>
            </a:extLst>
          </p:cNvPr>
          <p:cNvSpPr txBox="1"/>
          <p:nvPr/>
        </p:nvSpPr>
        <p:spPr>
          <a:xfrm>
            <a:off x="3812016" y="4029241"/>
            <a:ext cx="1711395" cy="830997"/>
          </a:xfrm>
          <a:prstGeom prst="rect">
            <a:avLst/>
          </a:prstGeom>
          <a:noFill/>
        </p:spPr>
        <p:txBody>
          <a:bodyPr wrap="square">
            <a:spAutoFit/>
          </a:bodyPr>
          <a:lstStyle/>
          <a:p>
            <a:pPr marL="742950" lvl="1" indent="-285750">
              <a:buFont typeface="Wingdings" panose="05000000000000000000" pitchFamily="2" charset="2"/>
              <a:buChar char="Ø"/>
            </a:pPr>
            <a:endParaRPr lang="en-US" sz="1600" dirty="0">
              <a:latin typeface="Poppins" panose="00000500000000000000" pitchFamily="2" charset="0"/>
              <a:cs typeface="Poppins" panose="00000500000000000000" pitchFamily="2" charset="0"/>
            </a:endParaRPr>
          </a:p>
          <a:p>
            <a:r>
              <a:rPr lang="en-US" sz="1600" dirty="0">
                <a:latin typeface="Poppins" panose="00000500000000000000" pitchFamily="2" charset="0"/>
                <a:cs typeface="Poppins" panose="00000500000000000000" pitchFamily="2" charset="0"/>
              </a:rPr>
              <a:t>ESOP Trust Formation</a:t>
            </a:r>
          </a:p>
        </p:txBody>
      </p:sp>
      <p:sp>
        <p:nvSpPr>
          <p:cNvPr id="15" name="TextBox 14">
            <a:extLst>
              <a:ext uri="{FF2B5EF4-FFF2-40B4-BE49-F238E27FC236}">
                <a16:creationId xmlns:a16="http://schemas.microsoft.com/office/drawing/2014/main" id="{DD67097F-1A4D-F0B6-73F3-C1F73B3DDA96}"/>
              </a:ext>
            </a:extLst>
          </p:cNvPr>
          <p:cNvSpPr txBox="1"/>
          <p:nvPr/>
        </p:nvSpPr>
        <p:spPr>
          <a:xfrm>
            <a:off x="8395413" y="2665287"/>
            <a:ext cx="561372" cy="338554"/>
          </a:xfrm>
          <a:prstGeom prst="rect">
            <a:avLst/>
          </a:prstGeom>
          <a:noFill/>
        </p:spPr>
        <p:txBody>
          <a:bodyPr wrap="none" rtlCol="0">
            <a:spAutoFit/>
          </a:bodyPr>
          <a:lstStyle/>
          <a:p>
            <a:r>
              <a:rPr lang="en-US" sz="1600" dirty="0">
                <a:latin typeface="Poppins" panose="00000500000000000000" pitchFamily="2" charset="0"/>
                <a:cs typeface="Poppins" panose="00000500000000000000" pitchFamily="2" charset="0"/>
              </a:rPr>
              <a:t>End</a:t>
            </a:r>
          </a:p>
        </p:txBody>
      </p:sp>
      <p:cxnSp>
        <p:nvCxnSpPr>
          <p:cNvPr id="16" name="Straight Arrow Connector 15">
            <a:extLst>
              <a:ext uri="{FF2B5EF4-FFF2-40B4-BE49-F238E27FC236}">
                <a16:creationId xmlns:a16="http://schemas.microsoft.com/office/drawing/2014/main" id="{39E86256-6E11-7C41-ED74-8A457CAD8D9B}"/>
              </a:ext>
            </a:extLst>
          </p:cNvPr>
          <p:cNvCxnSpPr>
            <a:cxnSpLocks/>
          </p:cNvCxnSpPr>
          <p:nvPr/>
        </p:nvCxnSpPr>
        <p:spPr>
          <a:xfrm flipV="1">
            <a:off x="986000" y="3592549"/>
            <a:ext cx="0" cy="600164"/>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3999C47-FFE5-772D-8B2F-FA79907E559B}"/>
              </a:ext>
            </a:extLst>
          </p:cNvPr>
          <p:cNvCxnSpPr>
            <a:cxnSpLocks/>
          </p:cNvCxnSpPr>
          <p:nvPr/>
        </p:nvCxnSpPr>
        <p:spPr>
          <a:xfrm flipV="1">
            <a:off x="1672239" y="3633892"/>
            <a:ext cx="0" cy="1318679"/>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29A13D1-B8FC-7B19-0325-DB6A98264D44}"/>
              </a:ext>
            </a:extLst>
          </p:cNvPr>
          <p:cNvCxnSpPr>
            <a:cxnSpLocks/>
          </p:cNvCxnSpPr>
          <p:nvPr/>
        </p:nvCxnSpPr>
        <p:spPr>
          <a:xfrm flipV="1">
            <a:off x="2630865" y="3592549"/>
            <a:ext cx="0" cy="667176"/>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24D5471-F920-C59F-FD60-6863E3A26D7A}"/>
              </a:ext>
            </a:extLst>
          </p:cNvPr>
          <p:cNvCxnSpPr>
            <a:cxnSpLocks/>
          </p:cNvCxnSpPr>
          <p:nvPr/>
        </p:nvCxnSpPr>
        <p:spPr>
          <a:xfrm flipV="1">
            <a:off x="3410350" y="3636519"/>
            <a:ext cx="0" cy="1318679"/>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E2868FF-E0FE-95F7-18F6-27FA45C695F2}"/>
              </a:ext>
            </a:extLst>
          </p:cNvPr>
          <p:cNvCxnSpPr>
            <a:cxnSpLocks/>
          </p:cNvCxnSpPr>
          <p:nvPr/>
        </p:nvCxnSpPr>
        <p:spPr>
          <a:xfrm flipV="1">
            <a:off x="4410149" y="3603013"/>
            <a:ext cx="0" cy="667176"/>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5563240-643C-EE04-3D3A-4830CFD45703}"/>
              </a:ext>
            </a:extLst>
          </p:cNvPr>
          <p:cNvCxnSpPr>
            <a:cxnSpLocks/>
          </p:cNvCxnSpPr>
          <p:nvPr/>
        </p:nvCxnSpPr>
        <p:spPr>
          <a:xfrm flipV="1">
            <a:off x="5512268" y="3600385"/>
            <a:ext cx="0" cy="1318679"/>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4056A3B-3676-7BB7-E0A2-BDC11F136D31}"/>
              </a:ext>
            </a:extLst>
          </p:cNvPr>
          <p:cNvSpPr txBox="1"/>
          <p:nvPr/>
        </p:nvSpPr>
        <p:spPr>
          <a:xfrm>
            <a:off x="5764639" y="4300644"/>
            <a:ext cx="1943504" cy="830997"/>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Implementation and Ongoing Administration</a:t>
            </a:r>
          </a:p>
        </p:txBody>
      </p:sp>
      <p:cxnSp>
        <p:nvCxnSpPr>
          <p:cNvPr id="23" name="Straight Arrow Connector 22">
            <a:extLst>
              <a:ext uri="{FF2B5EF4-FFF2-40B4-BE49-F238E27FC236}">
                <a16:creationId xmlns:a16="http://schemas.microsoft.com/office/drawing/2014/main" id="{4027AD79-443D-795C-8528-3F93575DA9FE}"/>
              </a:ext>
            </a:extLst>
          </p:cNvPr>
          <p:cNvCxnSpPr>
            <a:cxnSpLocks/>
          </p:cNvCxnSpPr>
          <p:nvPr/>
        </p:nvCxnSpPr>
        <p:spPr>
          <a:xfrm flipV="1">
            <a:off x="6692933" y="3626055"/>
            <a:ext cx="0" cy="667176"/>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1A02B46-12A2-4616-34B5-D8BFC9E77D97}"/>
              </a:ext>
            </a:extLst>
          </p:cNvPr>
          <p:cNvCxnSpPr>
            <a:cxnSpLocks/>
          </p:cNvCxnSpPr>
          <p:nvPr/>
        </p:nvCxnSpPr>
        <p:spPr>
          <a:xfrm flipV="1">
            <a:off x="8154742" y="3671243"/>
            <a:ext cx="0" cy="1318679"/>
          </a:xfrm>
          <a:prstGeom prst="straightConnector1">
            <a:avLst/>
          </a:prstGeom>
          <a:ln w="57150">
            <a:solidFill>
              <a:srgbClr val="233973"/>
            </a:solid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38A318E-0B64-466A-021D-EDE50D25358F}"/>
              </a:ext>
            </a:extLst>
          </p:cNvPr>
          <p:cNvSpPr txBox="1"/>
          <p:nvPr/>
        </p:nvSpPr>
        <p:spPr>
          <a:xfrm>
            <a:off x="7220555" y="5090651"/>
            <a:ext cx="1871665" cy="584775"/>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Communication and Training</a:t>
            </a:r>
          </a:p>
        </p:txBody>
      </p:sp>
    </p:spTree>
    <p:extLst>
      <p:ext uri="{BB962C8B-B14F-4D97-AF65-F5344CB8AC3E}">
        <p14:creationId xmlns:p14="http://schemas.microsoft.com/office/powerpoint/2010/main" val="118545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4962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steps in setting up an ESOP (part 2 of 3)</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26" name="TextBox 25">
            <a:extLst>
              <a:ext uri="{FF2B5EF4-FFF2-40B4-BE49-F238E27FC236}">
                <a16:creationId xmlns:a16="http://schemas.microsoft.com/office/drawing/2014/main" id="{A7642B76-235D-060B-1C0E-DCBDB70B685D}"/>
              </a:ext>
            </a:extLst>
          </p:cNvPr>
          <p:cNvSpPr txBox="1"/>
          <p:nvPr/>
        </p:nvSpPr>
        <p:spPr>
          <a:xfrm>
            <a:off x="301736" y="1087487"/>
            <a:ext cx="8655050" cy="5247590"/>
          </a:xfrm>
          <a:prstGeom prst="rect">
            <a:avLst/>
          </a:prstGeom>
          <a:noFill/>
        </p:spPr>
        <p:txBody>
          <a:bodyPr wrap="square">
            <a:spAutoFit/>
          </a:bodyPr>
          <a:lstStyle/>
          <a:p>
            <a:pPr>
              <a:spcBef>
                <a:spcPts val="600"/>
              </a:spcBef>
            </a:pPr>
            <a:r>
              <a:rPr lang="en-US" sz="1400" b="1" dirty="0">
                <a:latin typeface="Poppins" panose="00000500000000000000" pitchFamily="2" charset="0"/>
                <a:cs typeface="Poppins" panose="00000500000000000000" pitchFamily="2" charset="0"/>
              </a:rPr>
              <a:t>1.</a:t>
            </a:r>
            <a:r>
              <a:rPr lang="en-US" sz="1400" b="1" dirty="0"/>
              <a:t> </a:t>
            </a:r>
            <a:r>
              <a:rPr lang="en-US" sz="1400" b="1" dirty="0">
                <a:latin typeface="Poppins" panose="00000500000000000000" pitchFamily="2" charset="0"/>
                <a:cs typeface="Poppins" panose="00000500000000000000" pitchFamily="2" charset="0"/>
              </a:rPr>
              <a:t>Feasibility Study</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Purpose</a:t>
            </a:r>
            <a:r>
              <a:rPr lang="en-US" sz="1400" dirty="0">
                <a:latin typeface="Poppins" panose="00000500000000000000" pitchFamily="2" charset="0"/>
                <a:cs typeface="Poppins" panose="00000500000000000000" pitchFamily="2" charset="0"/>
              </a:rPr>
              <a:t>: Evaluate whether an ESOP is suitable for the company.</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Key Considerations: </a:t>
            </a:r>
            <a:r>
              <a:rPr lang="en-US" sz="1400" dirty="0">
                <a:latin typeface="Poppins" panose="00000500000000000000" pitchFamily="2" charset="0"/>
                <a:cs typeface="Poppins" panose="00000500000000000000" pitchFamily="2" charset="0"/>
              </a:rPr>
              <a:t>Financial health of the company, company’s valuation, and goals of the owners (e.g., succession planning, employee retention).</a:t>
            </a:r>
          </a:p>
          <a:p>
            <a:pPr marL="688975" lvl="1" indent="-231775">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Business owner(s), financial advisor, ESOP consultant.</a:t>
            </a:r>
          </a:p>
          <a:p>
            <a:pPr marL="742950" lvl="1" indent="-285750">
              <a:spcBef>
                <a:spcPts val="600"/>
              </a:spcBef>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2. Plan Design</a:t>
            </a:r>
          </a:p>
          <a:p>
            <a:pPr marL="688975" lvl="1" indent="-231775">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Determine Plan Structure</a:t>
            </a:r>
            <a:r>
              <a:rPr lang="en-US" sz="1400" dirty="0">
                <a:latin typeface="Poppins" panose="00000500000000000000" pitchFamily="2" charset="0"/>
                <a:cs typeface="Poppins" panose="00000500000000000000" pitchFamily="2" charset="0"/>
              </a:rPr>
              <a:t>: How shares will be allocated to employees; Vesting schedule (e.g., gradual ownership over time); Contribution strategy (leveraged or non-leveraged ESOP).</a:t>
            </a:r>
          </a:p>
          <a:p>
            <a:pPr marL="688975" lvl="1" indent="-231775">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ESOP consultant, attorney, business owners.</a:t>
            </a:r>
          </a:p>
          <a:p>
            <a:pPr marL="688975" lvl="1" indent="-231775">
              <a:spcBef>
                <a:spcPts val="600"/>
              </a:spcBef>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3. Company Valuation</a:t>
            </a:r>
          </a:p>
          <a:p>
            <a:pPr marL="688975" lvl="1" indent="-231775">
              <a:buFont typeface="Arial" panose="020B0604020202020204" pitchFamily="34" charset="0"/>
              <a:buChar char="•"/>
            </a:pPr>
            <a:r>
              <a:rPr lang="en-US" sz="1400" b="1" dirty="0">
                <a:latin typeface="Poppins" panose="00000500000000000000" pitchFamily="2" charset="0"/>
                <a:cs typeface="Poppins" panose="00000500000000000000" pitchFamily="2" charset="0"/>
              </a:rPr>
              <a:t>Purpose</a:t>
            </a:r>
            <a:r>
              <a:rPr lang="en-US" sz="1400" dirty="0">
                <a:latin typeface="Poppins" panose="00000500000000000000" pitchFamily="2" charset="0"/>
                <a:cs typeface="Poppins" panose="00000500000000000000" pitchFamily="2" charset="0"/>
              </a:rPr>
              <a:t>: Establish the value of the company shares to be transferred to the ESOP.</a:t>
            </a:r>
          </a:p>
          <a:p>
            <a:pPr marL="688975" lvl="1" indent="-231775">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Valuation firm, Trustee (to review and approve valuation).</a:t>
            </a:r>
          </a:p>
          <a:p>
            <a:pPr marL="688975" lvl="1" indent="-231775">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346075" indent="-346075">
              <a:spcBef>
                <a:spcPts val="600"/>
              </a:spcBef>
            </a:pPr>
            <a:r>
              <a:rPr lang="en-US" sz="1400" b="1" dirty="0">
                <a:latin typeface="Poppins" panose="00000500000000000000" pitchFamily="2" charset="0"/>
                <a:cs typeface="Poppins" panose="00000500000000000000" pitchFamily="2" charset="0"/>
              </a:rPr>
              <a:t>4. Financing the ESOP (If Leveraged)</a:t>
            </a:r>
          </a:p>
          <a:p>
            <a:pPr marL="742950" indent="-285750">
              <a:spcBef>
                <a:spcPts val="600"/>
              </a:spcBef>
              <a:buFont typeface="Arial" panose="020B0604020202020204" pitchFamily="34" charset="0"/>
              <a:buChar char="•"/>
              <a:tabLst>
                <a:tab pos="862013" algn="l"/>
              </a:tabLst>
            </a:pPr>
            <a:r>
              <a:rPr lang="en-US" sz="1400" b="1" dirty="0">
                <a:latin typeface="Poppins" panose="00000500000000000000" pitchFamily="2" charset="0"/>
                <a:cs typeface="Poppins" panose="00000500000000000000" pitchFamily="2" charset="0"/>
              </a:rPr>
              <a:t>Leveraged ESOP</a:t>
            </a:r>
            <a:r>
              <a:rPr lang="en-US" sz="1400" dirty="0">
                <a:latin typeface="Poppins" panose="00000500000000000000" pitchFamily="2" charset="0"/>
                <a:cs typeface="Poppins" panose="00000500000000000000" pitchFamily="2" charset="0"/>
              </a:rPr>
              <a:t>: The ESOP borrows money to purchase company shares, with the company repaying the loan over time.</a:t>
            </a:r>
          </a:p>
          <a:p>
            <a:pPr marL="742950" indent="-285750">
              <a:spcBef>
                <a:spcPts val="600"/>
              </a:spcBef>
              <a:buFont typeface="Arial" panose="020B0604020202020204" pitchFamily="34" charset="0"/>
              <a:buChar char="•"/>
              <a:tabLst>
                <a:tab pos="862013" algn="l"/>
              </a:tabLst>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Financial institution (for loans), trustee, financial advisor.</a:t>
            </a:r>
          </a:p>
        </p:txBody>
      </p:sp>
    </p:spTree>
    <p:extLst>
      <p:ext uri="{BB962C8B-B14F-4D97-AF65-F5344CB8AC3E}">
        <p14:creationId xmlns:p14="http://schemas.microsoft.com/office/powerpoint/2010/main" val="147063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4962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steps in setting up an ESOP (part 3 of 3)</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26" name="TextBox 25">
            <a:extLst>
              <a:ext uri="{FF2B5EF4-FFF2-40B4-BE49-F238E27FC236}">
                <a16:creationId xmlns:a16="http://schemas.microsoft.com/office/drawing/2014/main" id="{A7642B76-235D-060B-1C0E-DCBDB70B685D}"/>
              </a:ext>
            </a:extLst>
          </p:cNvPr>
          <p:cNvSpPr txBox="1"/>
          <p:nvPr/>
        </p:nvSpPr>
        <p:spPr>
          <a:xfrm>
            <a:off x="276336" y="1087487"/>
            <a:ext cx="8655050" cy="5632311"/>
          </a:xfrm>
          <a:prstGeom prst="rect">
            <a:avLst/>
          </a:prstGeom>
          <a:noFill/>
        </p:spPr>
        <p:txBody>
          <a:bodyPr wrap="square">
            <a:spAutoFit/>
          </a:bodyPr>
          <a:lstStyle/>
          <a:p>
            <a:pPr>
              <a:spcBef>
                <a:spcPts val="600"/>
              </a:spcBef>
            </a:pPr>
            <a:r>
              <a:rPr lang="en-US" sz="1400" b="1" dirty="0">
                <a:latin typeface="Poppins" panose="00000500000000000000" pitchFamily="2" charset="0"/>
                <a:cs typeface="Poppins" panose="00000500000000000000" pitchFamily="2" charset="0"/>
              </a:rPr>
              <a:t>5. ESOP Trust Formation</a:t>
            </a:r>
          </a:p>
          <a:p>
            <a:pPr marL="746125" indent="-284163">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Purpose</a:t>
            </a:r>
            <a:r>
              <a:rPr lang="en-US" sz="1400" dirty="0">
                <a:latin typeface="Poppins" panose="00000500000000000000" pitchFamily="2" charset="0"/>
                <a:cs typeface="Poppins" panose="00000500000000000000" pitchFamily="2" charset="0"/>
              </a:rPr>
              <a:t>: Set up a legal entity (the ESOP trust) to hold shares on behalf of employees.</a:t>
            </a:r>
          </a:p>
          <a:p>
            <a:pPr marL="746125" indent="-284163">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Attorney, trustee.</a:t>
            </a:r>
          </a:p>
          <a:p>
            <a:pPr lvl="1">
              <a:spcBef>
                <a:spcPts val="600"/>
              </a:spcBef>
            </a:pPr>
            <a:endParaRPr lang="en-US" sz="1400"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6. Plan Documentation and Approval</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Documents Include: </a:t>
            </a:r>
            <a:r>
              <a:rPr lang="en-US" sz="1400" dirty="0">
                <a:latin typeface="Poppins" panose="00000500000000000000" pitchFamily="2" charset="0"/>
                <a:cs typeface="Poppins" panose="00000500000000000000" pitchFamily="2" charset="0"/>
              </a:rPr>
              <a:t>ESOP plan document (outlines terms and conditions), Trust agreement, Employee communications about the plan.</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Approval</a:t>
            </a:r>
            <a:r>
              <a:rPr lang="en-US" sz="1400" dirty="0">
                <a:latin typeface="Poppins" panose="00000500000000000000" pitchFamily="2" charset="0"/>
                <a:cs typeface="Poppins" panose="00000500000000000000" pitchFamily="2" charset="0"/>
              </a:rPr>
              <a:t>: Reviewed by the company’s board and approved.</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Attorney, trustee, company management.</a:t>
            </a:r>
          </a:p>
          <a:p>
            <a:pPr marL="742950" indent="-285750">
              <a:spcBef>
                <a:spcPts val="600"/>
              </a:spcBef>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7. Implementation and Ongoing Administration</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Initial Share Allocation</a:t>
            </a:r>
            <a:r>
              <a:rPr lang="en-US" sz="1400" dirty="0">
                <a:latin typeface="Poppins" panose="00000500000000000000" pitchFamily="2" charset="0"/>
                <a:cs typeface="Poppins" panose="00000500000000000000" pitchFamily="2" charset="0"/>
              </a:rPr>
              <a:t>: Shares are transferred into the ESOP trust.</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Ongoing Tasks</a:t>
            </a:r>
            <a:r>
              <a:rPr lang="en-US" sz="1400" dirty="0">
                <a:latin typeface="Poppins" panose="00000500000000000000" pitchFamily="2" charset="0"/>
                <a:cs typeface="Poppins" panose="00000500000000000000" pitchFamily="2" charset="0"/>
              </a:rPr>
              <a:t>: Annual valuations, Distributing account statements to employees, Filing required reports (e.g., Form 5500 for the IRS).</a:t>
            </a:r>
          </a:p>
          <a:p>
            <a:pPr marL="742950" indent="-285750">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ESOP administrator, valuation firm, accountant.</a:t>
            </a:r>
          </a:p>
          <a:p>
            <a:pPr marL="742950" indent="-285750">
              <a:spcBef>
                <a:spcPts val="600"/>
              </a:spcBef>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8. Communication and Training</a:t>
            </a:r>
          </a:p>
          <a:p>
            <a:pPr marL="742950" indent="-280988">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Purpose</a:t>
            </a:r>
            <a:r>
              <a:rPr lang="en-US" sz="1400" dirty="0">
                <a:latin typeface="Poppins" panose="00000500000000000000" pitchFamily="2" charset="0"/>
                <a:cs typeface="Poppins" panose="00000500000000000000" pitchFamily="2" charset="0"/>
              </a:rPr>
              <a:t>: Educate employees about the ESOP, its benefits, and their roles as employee-owners.</a:t>
            </a:r>
          </a:p>
          <a:p>
            <a:pPr marL="742950" indent="-280988">
              <a:spcBef>
                <a:spcPts val="600"/>
              </a:spcBef>
              <a:buFont typeface="Arial" panose="020B0604020202020204" pitchFamily="34" charset="0"/>
              <a:buChar char="•"/>
            </a:pPr>
            <a:r>
              <a:rPr lang="en-US" sz="1400" b="1" dirty="0">
                <a:latin typeface="Poppins" panose="00000500000000000000" pitchFamily="2" charset="0"/>
                <a:cs typeface="Poppins" panose="00000500000000000000" pitchFamily="2" charset="0"/>
              </a:rPr>
              <a:t>Parties Involved</a:t>
            </a:r>
            <a:r>
              <a:rPr lang="en-US" sz="1400" dirty="0">
                <a:latin typeface="Poppins" panose="00000500000000000000" pitchFamily="2" charset="0"/>
                <a:cs typeface="Poppins" panose="00000500000000000000" pitchFamily="2" charset="0"/>
              </a:rPr>
              <a:t>: Company management, HR professionals, ESOP consultant.</a:t>
            </a:r>
          </a:p>
        </p:txBody>
      </p:sp>
    </p:spTree>
    <p:extLst>
      <p:ext uri="{BB962C8B-B14F-4D97-AF65-F5344CB8AC3E}">
        <p14:creationId xmlns:p14="http://schemas.microsoft.com/office/powerpoint/2010/main" val="119965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123948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414540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27814"/>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Setting up an ESOP team</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39" y="989479"/>
            <a:ext cx="8649447" cy="584775"/>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The success of an ESOP is often dependent on setting up a good team; key considerations in doing this are explained below.</a:t>
            </a:r>
          </a:p>
        </p:txBody>
      </p:sp>
      <p:sp>
        <p:nvSpPr>
          <p:cNvPr id="11" name="TextBox 10">
            <a:extLst>
              <a:ext uri="{FF2B5EF4-FFF2-40B4-BE49-F238E27FC236}">
                <a16:creationId xmlns:a16="http://schemas.microsoft.com/office/drawing/2014/main" id="{FF627BD4-C013-A5C2-D3FF-D768C364C128}"/>
              </a:ext>
            </a:extLst>
          </p:cNvPr>
          <p:cNvSpPr txBox="1"/>
          <p:nvPr/>
        </p:nvSpPr>
        <p:spPr>
          <a:xfrm>
            <a:off x="303523" y="1729115"/>
            <a:ext cx="8536952" cy="4893647"/>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A comprehensive team involves the following players</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ESOP Consultant</a:t>
            </a:r>
            <a:r>
              <a:rPr lang="en-US" sz="1400" dirty="0">
                <a:latin typeface="Poppins" panose="00000500000000000000" pitchFamily="2" charset="0"/>
                <a:cs typeface="Poppins" panose="00000500000000000000" pitchFamily="2" charset="0"/>
              </a:rPr>
              <a:t>: Guides the overall process and plan design.</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Attorney</a:t>
            </a:r>
            <a:r>
              <a:rPr lang="en-US" sz="1400" dirty="0">
                <a:latin typeface="Poppins" panose="00000500000000000000" pitchFamily="2" charset="0"/>
                <a:cs typeface="Poppins" panose="00000500000000000000" pitchFamily="2" charset="0"/>
              </a:rPr>
              <a:t>: Ensures legal compliance and drafts necessary documents.</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Trustee</a:t>
            </a:r>
            <a:r>
              <a:rPr lang="en-US" sz="1400" dirty="0">
                <a:latin typeface="Poppins" panose="00000500000000000000" pitchFamily="2" charset="0"/>
                <a:cs typeface="Poppins" panose="00000500000000000000" pitchFamily="2" charset="0"/>
              </a:rPr>
              <a:t>: Acts as the fiduciary for the ESOP.</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Valuation Expert</a:t>
            </a:r>
            <a:r>
              <a:rPr lang="en-US" sz="1400" dirty="0">
                <a:latin typeface="Poppins" panose="00000500000000000000" pitchFamily="2" charset="0"/>
                <a:cs typeface="Poppins" panose="00000500000000000000" pitchFamily="2" charset="0"/>
              </a:rPr>
              <a:t>: Determines the fair market value of the company.</a:t>
            </a:r>
          </a:p>
          <a:p>
            <a:pPr>
              <a:spcBef>
                <a:spcPts val="600"/>
              </a:spcBef>
            </a:pPr>
            <a:endParaRPr lang="en-US" sz="1400" b="1"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Explore specialized ESOP organizations</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The ESOP Association</a:t>
            </a:r>
            <a:r>
              <a:rPr lang="en-US" sz="1400" dirty="0">
                <a:latin typeface="Poppins" panose="00000500000000000000" pitchFamily="2" charset="0"/>
                <a:cs typeface="Poppins" panose="00000500000000000000" pitchFamily="2" charset="0"/>
              </a:rPr>
              <a:t>: Offers a directory of ESOP consultants and attorneys who are members and specialize in ESOPs. </a:t>
            </a:r>
            <a:endParaRPr lang="en-US" sz="1400" b="1"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endParaRP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National Center for Employee Ownership (NCEO)</a:t>
            </a:r>
            <a:r>
              <a:rPr lang="en-US" sz="1400" b="1" dirty="0">
                <a:latin typeface="Poppins" panose="00000500000000000000" pitchFamily="2" charset="0"/>
                <a:cs typeface="Poppins" panose="00000500000000000000" pitchFamily="2" charset="0"/>
              </a:rPr>
              <a:t>:  </a:t>
            </a:r>
            <a:r>
              <a:rPr lang="en-US" sz="1400" dirty="0">
                <a:latin typeface="Poppins" panose="00000500000000000000" pitchFamily="2" charset="0"/>
                <a:cs typeface="Poppins" panose="00000500000000000000" pitchFamily="2" charset="0"/>
              </a:rPr>
              <a:t>Provides a list of professionals experienced in ESOP implementation and management.</a:t>
            </a:r>
          </a:p>
          <a:p>
            <a:pPr>
              <a:spcBef>
                <a:spcPts val="600"/>
              </a:spcBef>
            </a:pPr>
            <a:endParaRPr lang="en-US" sz="1400" dirty="0">
              <a:latin typeface="Poppins" panose="00000500000000000000" pitchFamily="2" charset="0"/>
              <a:cs typeface="Poppins" panose="00000500000000000000" pitchFamily="2" charset="0"/>
            </a:endParaRPr>
          </a:p>
          <a:p>
            <a:pPr>
              <a:spcBef>
                <a:spcPts val="600"/>
              </a:spcBef>
            </a:pPr>
            <a:r>
              <a:rPr lang="en-US" sz="1400" b="1" dirty="0">
                <a:latin typeface="Poppins" panose="00000500000000000000" pitchFamily="2" charset="0"/>
                <a:cs typeface="Poppins" panose="00000500000000000000" pitchFamily="2" charset="0"/>
              </a:rPr>
              <a:t>Obtain Referrals and Recommendations</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Network within the ESOP Community</a:t>
            </a:r>
            <a:r>
              <a:rPr lang="en-US" sz="1400" dirty="0">
                <a:latin typeface="Poppins" panose="00000500000000000000" pitchFamily="2" charset="0"/>
                <a:cs typeface="Poppins" panose="00000500000000000000" pitchFamily="2" charset="0"/>
              </a:rPr>
              <a:t>: Attend ESOP-related conferences, seminars, or workshops to meet professionals and hear testimonials from companies that have implemented ESOPs.</a:t>
            </a:r>
          </a:p>
          <a:p>
            <a:pPr marL="285750" indent="-285750">
              <a:spcBef>
                <a:spcPts val="600"/>
              </a:spcBef>
              <a:buSzPct val="120000"/>
              <a:buFont typeface="Arial" panose="020B0604020202020204" pitchFamily="34" charset="0"/>
              <a:buChar char="•"/>
            </a:pPr>
            <a:r>
              <a:rPr lang="en-US" sz="1400" b="1" dirty="0">
                <a:latin typeface="Poppins" panose="00000500000000000000" pitchFamily="2" charset="0"/>
                <a:cs typeface="Poppins" panose="00000500000000000000" pitchFamily="2" charset="0"/>
              </a:rPr>
              <a:t>Local ESOP Chapters</a:t>
            </a:r>
            <a:r>
              <a:rPr lang="en-US" sz="1400" dirty="0">
                <a:latin typeface="Poppins" panose="00000500000000000000" pitchFamily="2" charset="0"/>
                <a:cs typeface="Poppins" panose="00000500000000000000" pitchFamily="2" charset="0"/>
              </a:rPr>
              <a:t>: Chapters of The ESOP Association or other regional ESOP groups can recommend trusted consultants and attorneys in your area.</a:t>
            </a:r>
          </a:p>
        </p:txBody>
      </p:sp>
    </p:spTree>
    <p:extLst>
      <p:ext uri="{BB962C8B-B14F-4D97-AF65-F5344CB8AC3E}">
        <p14:creationId xmlns:p14="http://schemas.microsoft.com/office/powerpoint/2010/main" val="209773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Setting up an ESOP team – attorneys</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39" y="1066984"/>
            <a:ext cx="8649447" cy="830997"/>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As explained on the previous slide, an important part of an ESOP team are attorneys, below are some special considerations regarding them; refer to the Making it Official presentation for more general advice on working with attorneys.</a:t>
            </a:r>
          </a:p>
        </p:txBody>
      </p:sp>
      <p:sp>
        <p:nvSpPr>
          <p:cNvPr id="9" name="TextBox 8">
            <a:extLst>
              <a:ext uri="{FF2B5EF4-FFF2-40B4-BE49-F238E27FC236}">
                <a16:creationId xmlns:a16="http://schemas.microsoft.com/office/drawing/2014/main" id="{7E34AB32-8AB6-C60C-3169-1872D536DF9F}"/>
              </a:ext>
            </a:extLst>
          </p:cNvPr>
          <p:cNvSpPr txBox="1"/>
          <p:nvPr/>
        </p:nvSpPr>
        <p:spPr>
          <a:xfrm>
            <a:off x="213731" y="2036142"/>
            <a:ext cx="8836661" cy="4001095"/>
          </a:xfrm>
          <a:prstGeom prst="rect">
            <a:avLst/>
          </a:prstGeom>
          <a:noFill/>
        </p:spPr>
        <p:txBody>
          <a:bodyPr wrap="square">
            <a:spAutoFit/>
          </a:bodyPr>
          <a:lstStyle/>
          <a:p>
            <a:pPr>
              <a:spcBef>
                <a:spcPts val="300"/>
              </a:spcBef>
            </a:pPr>
            <a:r>
              <a:rPr lang="en-US" sz="1400" b="1" dirty="0">
                <a:latin typeface="Poppins" panose="00000500000000000000" pitchFamily="2" charset="0"/>
                <a:cs typeface="Poppins" panose="00000500000000000000" pitchFamily="2" charset="0"/>
              </a:rPr>
              <a:t>Find attorneys with industry experience and credentials</a:t>
            </a:r>
          </a:p>
          <a:p>
            <a:pPr>
              <a:spcBef>
                <a:spcPts val="300"/>
              </a:spcBef>
            </a:pPr>
            <a:r>
              <a:rPr lang="en-US" sz="1400" dirty="0">
                <a:latin typeface="Poppins" panose="00000500000000000000" pitchFamily="2" charset="0"/>
                <a:cs typeface="Poppins" panose="00000500000000000000" pitchFamily="2" charset="0"/>
              </a:rPr>
              <a:t>When evaluating consultants and attorneys, consider the following:</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Experience in ESOP transactions: Look for firms or individuals with a proven track record.</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Credentials &amp; affiliations: Membership in ESOP-focused organizations;</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Client portfolio and case studies: Request examples of past work or case studies.</a:t>
            </a:r>
          </a:p>
          <a:p>
            <a:pPr lvl="1">
              <a:spcBef>
                <a:spcPts val="300"/>
              </a:spcBef>
            </a:pPr>
            <a:endParaRPr lang="en-US" sz="1400" dirty="0">
              <a:latin typeface="Poppins" panose="00000500000000000000" pitchFamily="2" charset="0"/>
              <a:cs typeface="Poppins" panose="00000500000000000000" pitchFamily="2" charset="0"/>
            </a:endParaRPr>
          </a:p>
          <a:p>
            <a:pPr>
              <a:spcBef>
                <a:spcPts val="300"/>
              </a:spcBef>
            </a:pPr>
            <a:r>
              <a:rPr lang="en-US" sz="1400" b="1" dirty="0">
                <a:latin typeface="Poppins" panose="00000500000000000000" pitchFamily="2" charset="0"/>
                <a:cs typeface="Poppins" panose="00000500000000000000" pitchFamily="2" charset="0"/>
              </a:rPr>
              <a:t>Tools to find attorneys</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Online law firm directories allow for search for ESOP attorneys and review ratings;</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Consulting firm directories: Look for specialized firms listed on business service directories or through ESOP association websites.</a:t>
            </a:r>
          </a:p>
          <a:p>
            <a:pPr marL="231775" indent="-231775">
              <a:spcBef>
                <a:spcPts val="300"/>
              </a:spcBef>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a:spcBef>
                <a:spcPts val="300"/>
              </a:spcBef>
            </a:pPr>
            <a:r>
              <a:rPr lang="en-US" sz="1400" b="1" dirty="0">
                <a:latin typeface="Poppins" panose="00000500000000000000" pitchFamily="2" charset="0"/>
                <a:cs typeface="Poppins" panose="00000500000000000000" pitchFamily="2" charset="0"/>
              </a:rPr>
              <a:t> Interview and assess</a:t>
            </a:r>
            <a:endParaRPr lang="en-US" sz="1400" dirty="0">
              <a:latin typeface="Poppins" panose="00000500000000000000" pitchFamily="2" charset="0"/>
              <a:cs typeface="Poppins" panose="00000500000000000000" pitchFamily="2" charset="0"/>
            </a:endParaRP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Consult multiple firms before hiring: Conduct interviews with at least 2-3 professionals to compare approaches, fees, and expertise;</a:t>
            </a:r>
          </a:p>
          <a:p>
            <a:pPr marL="231775" indent="-231775">
              <a:spcBef>
                <a:spcPts val="300"/>
              </a:spcBef>
              <a:buSzPct val="120000"/>
              <a:buFont typeface="Arial" panose="020B0604020202020204" pitchFamily="34" charset="0"/>
              <a:buChar char="•"/>
            </a:pPr>
            <a:r>
              <a:rPr lang="en-US" sz="1400" dirty="0">
                <a:latin typeface="Poppins" panose="00000500000000000000" pitchFamily="2" charset="0"/>
                <a:cs typeface="Poppins" panose="00000500000000000000" pitchFamily="2" charset="0"/>
              </a:rPr>
              <a:t>Ask key questions: Ask about experience, references; approach to plan design, valuation &amp; compliance.</a:t>
            </a:r>
          </a:p>
        </p:txBody>
      </p:sp>
    </p:spTree>
    <p:extLst>
      <p:ext uri="{BB962C8B-B14F-4D97-AF65-F5344CB8AC3E}">
        <p14:creationId xmlns:p14="http://schemas.microsoft.com/office/powerpoint/2010/main" val="273646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FACA-8B45-AC26-057D-F3B6568E0B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5F1417-32CB-6802-B68E-28C1CD5D5E73}"/>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A669205-317C-A8CE-4957-E71309E94D47}"/>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188625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59A4-5713-12C7-4E82-38F5CF4798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C400AB-B09B-95F2-6977-EF6B85729544}"/>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Case study: Old California Coffee (Part 1)</a:t>
            </a:r>
          </a:p>
        </p:txBody>
      </p:sp>
      <p:sp>
        <p:nvSpPr>
          <p:cNvPr id="3" name="TextBox 2">
            <a:extLst>
              <a:ext uri="{FF2B5EF4-FFF2-40B4-BE49-F238E27FC236}">
                <a16:creationId xmlns:a16="http://schemas.microsoft.com/office/drawing/2014/main" id="{CF693C07-0E80-D421-FF35-697B9FA0DD7D}"/>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5" name="TextBox 4">
            <a:extLst>
              <a:ext uri="{FF2B5EF4-FFF2-40B4-BE49-F238E27FC236}">
                <a16:creationId xmlns:a16="http://schemas.microsoft.com/office/drawing/2014/main" id="{64C09DA7-FCD5-7C64-96A9-68F819A5C5F0}"/>
              </a:ext>
            </a:extLst>
          </p:cNvPr>
          <p:cNvSpPr txBox="1"/>
          <p:nvPr/>
        </p:nvSpPr>
        <p:spPr>
          <a:xfrm>
            <a:off x="596377" y="1336141"/>
            <a:ext cx="5166248" cy="3539430"/>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The Old California Coffee Company (OCC), is a family-owned company run by husband and wife Jorge and Elisa. The family knows that their children are unlikely to want to work in the business, but the company has many devoted workers that are like family. The business has grown to about $20 million in revenue – with the potential to grow a lot more. Elisa and Jorge want to:</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Exit from the business and retire;</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Preserve the company’s culture;</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Avoid the company getting acquired by large companies;</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Reward employees for their contributions.</a:t>
            </a:r>
          </a:p>
        </p:txBody>
      </p:sp>
      <p:pic>
        <p:nvPicPr>
          <p:cNvPr id="6" name="Picture 5">
            <a:extLst>
              <a:ext uri="{FF2B5EF4-FFF2-40B4-BE49-F238E27FC236}">
                <a16:creationId xmlns:a16="http://schemas.microsoft.com/office/drawing/2014/main" id="{92B5647B-5BCF-DDDA-320F-C3B1C145EACC}"/>
              </a:ext>
            </a:extLst>
          </p:cNvPr>
          <p:cNvPicPr>
            <a:picLocks noChangeAspect="1"/>
          </p:cNvPicPr>
          <p:nvPr/>
        </p:nvPicPr>
        <p:blipFill>
          <a:blip r:embed="rId2"/>
          <a:stretch>
            <a:fillRect/>
          </a:stretch>
        </p:blipFill>
        <p:spPr>
          <a:xfrm>
            <a:off x="6052073" y="1471960"/>
            <a:ext cx="2428875" cy="2428875"/>
          </a:xfrm>
          <a:prstGeom prst="rect">
            <a:avLst/>
          </a:prstGeom>
        </p:spPr>
      </p:pic>
      <p:sp>
        <p:nvSpPr>
          <p:cNvPr id="8" name="TextBox 7">
            <a:extLst>
              <a:ext uri="{FF2B5EF4-FFF2-40B4-BE49-F238E27FC236}">
                <a16:creationId xmlns:a16="http://schemas.microsoft.com/office/drawing/2014/main" id="{931D0604-5C4E-57F1-4660-E7FFD55DC0EA}"/>
              </a:ext>
            </a:extLst>
          </p:cNvPr>
          <p:cNvSpPr txBox="1"/>
          <p:nvPr/>
        </p:nvSpPr>
        <p:spPr>
          <a:xfrm>
            <a:off x="1555489" y="5386040"/>
            <a:ext cx="6493136" cy="584775"/>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After speaking with an attorney knowledgeable about ESOPs, the decide to transition to a 100% employee-owned company.</a:t>
            </a:r>
          </a:p>
        </p:txBody>
      </p:sp>
    </p:spTree>
    <p:extLst>
      <p:ext uri="{BB962C8B-B14F-4D97-AF65-F5344CB8AC3E}">
        <p14:creationId xmlns:p14="http://schemas.microsoft.com/office/powerpoint/2010/main" val="268266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9C3C-0E8F-0B1D-9B73-E3C831FD66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1CE37E8-5279-2330-15BC-40D75904B007}"/>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Case study: Old California Coffee (Part 2)</a:t>
            </a:r>
          </a:p>
        </p:txBody>
      </p:sp>
      <p:sp>
        <p:nvSpPr>
          <p:cNvPr id="3" name="TextBox 2">
            <a:extLst>
              <a:ext uri="{FF2B5EF4-FFF2-40B4-BE49-F238E27FC236}">
                <a16:creationId xmlns:a16="http://schemas.microsoft.com/office/drawing/2014/main" id="{E7C0F415-8D5B-4FE5-3B22-28E3417E6597}"/>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5" name="TextBox 4">
            <a:extLst>
              <a:ext uri="{FF2B5EF4-FFF2-40B4-BE49-F238E27FC236}">
                <a16:creationId xmlns:a16="http://schemas.microsoft.com/office/drawing/2014/main" id="{13B3C6E2-469B-8CC1-BD03-08181FCE9C72}"/>
              </a:ext>
            </a:extLst>
          </p:cNvPr>
          <p:cNvSpPr txBox="1"/>
          <p:nvPr/>
        </p:nvSpPr>
        <p:spPr>
          <a:xfrm>
            <a:off x="508804" y="1530432"/>
            <a:ext cx="5166248" cy="3539430"/>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In the year following the decision to pursue an ESOP, the company:</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Sold 49% of its stock to the ESOP (which was to be paid back through company earnings over 5 years);</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Employees were given shares based on salary and tenure at the business;</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Annual share allocations were made to employees at no cost to them.</a:t>
            </a:r>
          </a:p>
          <a:p>
            <a:endParaRPr lang="en-US" sz="1600" dirty="0">
              <a:latin typeface="Poppins" panose="00000500000000000000" pitchFamily="2" charset="0"/>
              <a:cs typeface="Poppins" panose="00000500000000000000" pitchFamily="2" charset="0"/>
            </a:endParaRPr>
          </a:p>
          <a:p>
            <a:r>
              <a:rPr lang="en-US" sz="1600" dirty="0">
                <a:latin typeface="Poppins" panose="00000500000000000000" pitchFamily="2" charset="0"/>
                <a:cs typeface="Poppins" panose="00000500000000000000" pitchFamily="2" charset="0"/>
              </a:rPr>
              <a:t>This intermediary step allowed the company to transition ownership while maintaining operational stability under the direction of Jorge and Elisa.</a:t>
            </a:r>
          </a:p>
        </p:txBody>
      </p:sp>
      <p:sp>
        <p:nvSpPr>
          <p:cNvPr id="7" name="TextBox 6">
            <a:extLst>
              <a:ext uri="{FF2B5EF4-FFF2-40B4-BE49-F238E27FC236}">
                <a16:creationId xmlns:a16="http://schemas.microsoft.com/office/drawing/2014/main" id="{7DA4AD70-9790-F7F8-AB27-55E84CA5E1B1}"/>
              </a:ext>
            </a:extLst>
          </p:cNvPr>
          <p:cNvSpPr txBox="1"/>
          <p:nvPr/>
        </p:nvSpPr>
        <p:spPr>
          <a:xfrm>
            <a:off x="508804" y="5046928"/>
            <a:ext cx="7972144" cy="1077218"/>
          </a:xfrm>
          <a:prstGeom prst="rect">
            <a:avLst/>
          </a:prstGeom>
          <a:noFill/>
        </p:spPr>
        <p:txBody>
          <a:bodyPr wrap="square">
            <a:spAutoFit/>
          </a:bodyPr>
          <a:lstStyle/>
          <a:p>
            <a:endParaRPr lang="en-US" sz="1600" dirty="0">
              <a:latin typeface="Poppins" panose="00000500000000000000" pitchFamily="2" charset="0"/>
              <a:cs typeface="Poppins" panose="00000500000000000000" pitchFamily="2" charset="0"/>
            </a:endParaRPr>
          </a:p>
          <a:p>
            <a:r>
              <a:rPr lang="en-US" sz="1600" dirty="0">
                <a:latin typeface="Poppins" panose="00000500000000000000" pitchFamily="2" charset="0"/>
                <a:cs typeface="Poppins" panose="00000500000000000000" pitchFamily="2" charset="0"/>
              </a:rPr>
              <a:t>Five years following the decision to pursue an ESOP, when Jorge and Elisa were ready to retire, the company took on debt to purchase the remaining shares from the founders and the company became 100% employee owned.</a:t>
            </a:r>
          </a:p>
        </p:txBody>
      </p:sp>
      <p:pic>
        <p:nvPicPr>
          <p:cNvPr id="11" name="Picture 10">
            <a:extLst>
              <a:ext uri="{FF2B5EF4-FFF2-40B4-BE49-F238E27FC236}">
                <a16:creationId xmlns:a16="http://schemas.microsoft.com/office/drawing/2014/main" id="{528A9BDD-D481-A588-AEA7-E9162851058B}"/>
              </a:ext>
            </a:extLst>
          </p:cNvPr>
          <p:cNvPicPr>
            <a:picLocks noChangeAspect="1"/>
          </p:cNvPicPr>
          <p:nvPr/>
        </p:nvPicPr>
        <p:blipFill>
          <a:blip r:embed="rId2"/>
          <a:stretch>
            <a:fillRect/>
          </a:stretch>
        </p:blipFill>
        <p:spPr>
          <a:xfrm>
            <a:off x="6052073" y="1471960"/>
            <a:ext cx="2428875" cy="2428875"/>
          </a:xfrm>
          <a:prstGeom prst="rect">
            <a:avLst/>
          </a:prstGeom>
        </p:spPr>
      </p:pic>
    </p:spTree>
    <p:extLst>
      <p:ext uri="{BB962C8B-B14F-4D97-AF65-F5344CB8AC3E}">
        <p14:creationId xmlns:p14="http://schemas.microsoft.com/office/powerpoint/2010/main" val="229849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99503-0E06-0140-9A33-AD7B2CC90F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8BAE6D-AD3A-4253-E179-AAB683549E85}"/>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Case study: Old California Coffee (Part 3)</a:t>
            </a:r>
          </a:p>
        </p:txBody>
      </p:sp>
      <p:sp>
        <p:nvSpPr>
          <p:cNvPr id="3" name="TextBox 2">
            <a:extLst>
              <a:ext uri="{FF2B5EF4-FFF2-40B4-BE49-F238E27FC236}">
                <a16:creationId xmlns:a16="http://schemas.microsoft.com/office/drawing/2014/main" id="{DDDB1316-7CCB-CC2C-D0B6-7C706A2D5BA6}"/>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5" name="TextBox 4">
            <a:extLst>
              <a:ext uri="{FF2B5EF4-FFF2-40B4-BE49-F238E27FC236}">
                <a16:creationId xmlns:a16="http://schemas.microsoft.com/office/drawing/2014/main" id="{05D4A7F0-E473-0883-7F28-EC74C6D22808}"/>
              </a:ext>
            </a:extLst>
          </p:cNvPr>
          <p:cNvSpPr txBox="1"/>
          <p:nvPr/>
        </p:nvSpPr>
        <p:spPr>
          <a:xfrm>
            <a:off x="394504" y="1471960"/>
            <a:ext cx="5166248" cy="4031873"/>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The transition was not easy, to be successful, they had to:</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Take on considerable debt in the company all the while being competitive in the industry;</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Give employees education and training on their new roles and responsibilities;</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r>
              <a:rPr lang="en-US" sz="1600" dirty="0">
                <a:latin typeface="Poppins" panose="00000500000000000000" pitchFamily="2" charset="0"/>
                <a:cs typeface="Poppins" panose="00000500000000000000" pitchFamily="2" charset="0"/>
              </a:rPr>
              <a:t>However, the ESOP allowed the company to:</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Grow but remain independent;</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Have motivated employees;</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Help their employees to build wealth.</a:t>
            </a:r>
          </a:p>
        </p:txBody>
      </p:sp>
      <p:pic>
        <p:nvPicPr>
          <p:cNvPr id="6" name="Picture 5">
            <a:extLst>
              <a:ext uri="{FF2B5EF4-FFF2-40B4-BE49-F238E27FC236}">
                <a16:creationId xmlns:a16="http://schemas.microsoft.com/office/drawing/2014/main" id="{E3A9D3C0-5B3A-6815-3674-A92AA3695E79}"/>
              </a:ext>
            </a:extLst>
          </p:cNvPr>
          <p:cNvPicPr>
            <a:picLocks noChangeAspect="1"/>
          </p:cNvPicPr>
          <p:nvPr/>
        </p:nvPicPr>
        <p:blipFill>
          <a:blip r:embed="rId2"/>
          <a:stretch>
            <a:fillRect/>
          </a:stretch>
        </p:blipFill>
        <p:spPr>
          <a:xfrm>
            <a:off x="6052073" y="1471960"/>
            <a:ext cx="2428875" cy="2428875"/>
          </a:xfrm>
          <a:prstGeom prst="rect">
            <a:avLst/>
          </a:prstGeom>
        </p:spPr>
      </p:pic>
      <p:pic>
        <p:nvPicPr>
          <p:cNvPr id="4" name="Picture 3">
            <a:extLst>
              <a:ext uri="{FF2B5EF4-FFF2-40B4-BE49-F238E27FC236}">
                <a16:creationId xmlns:a16="http://schemas.microsoft.com/office/drawing/2014/main" id="{F4F2FC32-C2F1-00CF-9F01-655EE40153BC}"/>
              </a:ext>
            </a:extLst>
          </p:cNvPr>
          <p:cNvPicPr>
            <a:picLocks noChangeAspect="1"/>
          </p:cNvPicPr>
          <p:nvPr/>
        </p:nvPicPr>
        <p:blipFill>
          <a:blip r:embed="rId3"/>
          <a:stretch>
            <a:fillRect/>
          </a:stretch>
        </p:blipFill>
        <p:spPr>
          <a:xfrm>
            <a:off x="6052072" y="4072285"/>
            <a:ext cx="2428875" cy="2428875"/>
          </a:xfrm>
          <a:prstGeom prst="rect">
            <a:avLst/>
          </a:prstGeom>
        </p:spPr>
      </p:pic>
    </p:spTree>
    <p:extLst>
      <p:ext uri="{BB962C8B-B14F-4D97-AF65-F5344CB8AC3E}">
        <p14:creationId xmlns:p14="http://schemas.microsoft.com/office/powerpoint/2010/main" val="305344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185421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0531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Summary</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5" name="TextBox 4">
            <a:extLst>
              <a:ext uri="{FF2B5EF4-FFF2-40B4-BE49-F238E27FC236}">
                <a16:creationId xmlns:a16="http://schemas.microsoft.com/office/drawing/2014/main" id="{BDD52C4D-89A0-EBC1-B02C-06AB9B0F9EA9}"/>
              </a:ext>
            </a:extLst>
          </p:cNvPr>
          <p:cNvSpPr txBox="1"/>
          <p:nvPr/>
        </p:nvSpPr>
        <p:spPr>
          <a:xfrm>
            <a:off x="247275" y="1235923"/>
            <a:ext cx="8649447" cy="5016758"/>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Poppins" panose="00000500000000000000" pitchFamily="2" charset="0"/>
                <a:cs typeface="Poppins" panose="00000500000000000000" pitchFamily="2" charset="0"/>
              </a:rPr>
              <a:t>An employee stock ownership plan (ESOP) </a:t>
            </a:r>
            <a:r>
              <a:rPr lang="en-US" sz="2000" dirty="0">
                <a:latin typeface="Poppins" panose="00000500000000000000" pitchFamily="2" charset="0"/>
                <a:cs typeface="Poppins" panose="00000500000000000000" pitchFamily="2" charset="0"/>
              </a:rPr>
              <a:t>is way to: transition ownership to employees, motivate and retain employees, promote a positive culture, and earn key tax advantages;</a:t>
            </a:r>
          </a:p>
          <a:p>
            <a:pPr marL="285750" indent="-28575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2000" dirty="0">
                <a:latin typeface="Poppins" panose="00000500000000000000" pitchFamily="2" charset="0"/>
                <a:cs typeface="Poppins" panose="00000500000000000000" pitchFamily="2" charset="0"/>
              </a:rPr>
              <a:t>ESOPs are critically </a:t>
            </a:r>
            <a:r>
              <a:rPr lang="en-US" sz="2000" b="1" dirty="0">
                <a:latin typeface="Poppins" panose="00000500000000000000" pitchFamily="2" charset="0"/>
                <a:cs typeface="Poppins" panose="00000500000000000000" pitchFamily="2" charset="0"/>
              </a:rPr>
              <a:t>different than employee stock options</a:t>
            </a:r>
            <a:r>
              <a:rPr lang="en-US" sz="2000" dirty="0">
                <a:latin typeface="Poppins" panose="00000500000000000000" pitchFamily="2" charset="0"/>
                <a:cs typeface="Poppins" panose="00000500000000000000" pitchFamily="2" charset="0"/>
              </a:rPr>
              <a:t>;</a:t>
            </a:r>
          </a:p>
          <a:p>
            <a:pPr marL="285750" indent="-28575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2000" dirty="0">
                <a:latin typeface="Poppins" panose="00000500000000000000" pitchFamily="2" charset="0"/>
                <a:cs typeface="Poppins" panose="00000500000000000000" pitchFamily="2" charset="0"/>
              </a:rPr>
              <a:t>ESOPs are ideal for </a:t>
            </a:r>
            <a:r>
              <a:rPr lang="en-US" sz="2000" b="1" dirty="0">
                <a:latin typeface="Poppins" panose="00000500000000000000" pitchFamily="2" charset="0"/>
                <a:cs typeface="Poppins" panose="00000500000000000000" pitchFamily="2" charset="0"/>
              </a:rPr>
              <a:t>certain types of companies </a:t>
            </a:r>
            <a:r>
              <a:rPr lang="en-US" sz="2000" dirty="0">
                <a:latin typeface="Poppins" panose="00000500000000000000" pitchFamily="2" charset="0"/>
                <a:cs typeface="Poppins" panose="00000500000000000000" pitchFamily="2" charset="0"/>
              </a:rPr>
              <a:t>that meet specifications in terms of size, financial health, industry stability, etc.</a:t>
            </a:r>
          </a:p>
          <a:p>
            <a:pPr marL="285750" indent="-28575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2000" dirty="0">
                <a:latin typeface="Poppins" panose="00000500000000000000" pitchFamily="2" charset="0"/>
                <a:cs typeface="Poppins" panose="00000500000000000000" pitchFamily="2" charset="0"/>
              </a:rPr>
              <a:t>Setting up an ESOP is a </a:t>
            </a:r>
            <a:r>
              <a:rPr lang="en-US" sz="2000" b="1" dirty="0">
                <a:latin typeface="Poppins" panose="00000500000000000000" pitchFamily="2" charset="0"/>
                <a:cs typeface="Poppins" panose="00000500000000000000" pitchFamily="2" charset="0"/>
              </a:rPr>
              <a:t>multi-step process </a:t>
            </a:r>
            <a:r>
              <a:rPr lang="en-US" sz="2000" dirty="0">
                <a:latin typeface="Poppins" panose="00000500000000000000" pitchFamily="2" charset="0"/>
                <a:cs typeface="Poppins" panose="00000500000000000000" pitchFamily="2" charset="0"/>
              </a:rPr>
              <a:t>that must be focused on planning and the engagement of multiple stakeholders;</a:t>
            </a:r>
          </a:p>
          <a:p>
            <a:pPr marL="285750" indent="-28575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2000" dirty="0">
                <a:latin typeface="Poppins" panose="00000500000000000000" pitchFamily="2" charset="0"/>
                <a:cs typeface="Poppins" panose="00000500000000000000" pitchFamily="2" charset="0"/>
              </a:rPr>
              <a:t>Creating a successful ESOP requires bringing together a </a:t>
            </a:r>
            <a:r>
              <a:rPr lang="en-US" sz="2000" b="1" dirty="0">
                <a:latin typeface="Poppins" panose="00000500000000000000" pitchFamily="2" charset="0"/>
                <a:cs typeface="Poppins" panose="00000500000000000000" pitchFamily="2" charset="0"/>
              </a:rPr>
              <a:t>qualified team </a:t>
            </a:r>
            <a:r>
              <a:rPr lang="en-US" sz="2000" dirty="0">
                <a:latin typeface="Poppins" panose="00000500000000000000" pitchFamily="2" charset="0"/>
                <a:cs typeface="Poppins" panose="00000500000000000000" pitchFamily="2" charset="0"/>
              </a:rPr>
              <a:t>of professionals.</a:t>
            </a:r>
          </a:p>
        </p:txBody>
      </p:sp>
    </p:spTree>
    <p:extLst>
      <p:ext uri="{BB962C8B-B14F-4D97-AF65-F5344CB8AC3E}">
        <p14:creationId xmlns:p14="http://schemas.microsoft.com/office/powerpoint/2010/main" val="238233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172301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EBBF9A-524C-F517-EF42-2EAD0FC8537D}"/>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4" name="Rectangle 3">
            <a:extLst>
              <a:ext uri="{FF2B5EF4-FFF2-40B4-BE49-F238E27FC236}">
                <a16:creationId xmlns:a16="http://schemas.microsoft.com/office/drawing/2014/main" id="{963AEBBE-0E79-B96D-F298-902232300EEC}"/>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CF10C5-01DF-1394-CB18-156A0725D52F}"/>
              </a:ext>
            </a:extLst>
          </p:cNvPr>
          <p:cNvSpPr txBox="1"/>
          <p:nvPr/>
        </p:nvSpPr>
        <p:spPr>
          <a:xfrm>
            <a:off x="2189156" y="751344"/>
            <a:ext cx="4714985" cy="1323439"/>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Helpful call-outs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Throughout this presentation, there are special slides that provide additional information. They are indicated by transparent grey backgrounds like this one.</a:t>
            </a:r>
          </a:p>
        </p:txBody>
      </p:sp>
      <p:sp>
        <p:nvSpPr>
          <p:cNvPr id="7" name="TextBox 6">
            <a:extLst>
              <a:ext uri="{FF2B5EF4-FFF2-40B4-BE49-F238E27FC236}">
                <a16:creationId xmlns:a16="http://schemas.microsoft.com/office/drawing/2014/main" id="{8B7C6B45-ECAD-79B7-614D-655EFB1645F0}"/>
              </a:ext>
            </a:extLst>
          </p:cNvPr>
          <p:cNvSpPr txBox="1"/>
          <p:nvPr/>
        </p:nvSpPr>
        <p:spPr>
          <a:xfrm>
            <a:off x="2189156" y="5206283"/>
            <a:ext cx="4714985" cy="1077218"/>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Links are underlined</a:t>
            </a:r>
            <a:endParaRPr lang="en-US" sz="1600" dirty="0">
              <a:latin typeface="Poppins" panose="00000500000000000000" pitchFamily="2" charset="0"/>
              <a:cs typeface="Poppins" panose="00000500000000000000" pitchFamily="2" charset="0"/>
            </a:endParaRPr>
          </a:p>
          <a:p>
            <a:pPr algn="ctr"/>
            <a:r>
              <a:rPr lang="en-US" sz="1600" b="0" dirty="0">
                <a:solidFill>
                  <a:schemeClr val="tx1"/>
                </a:solidFill>
                <a:latin typeface="Poppins" panose="00000500000000000000" pitchFamily="2" charset="0"/>
                <a:cs typeface="Poppins" panose="00000500000000000000" pitchFamily="2" charset="0"/>
              </a:rPr>
              <a:t>This presentation includes links to other resources in the REACH Hub indicated by </a:t>
            </a:r>
            <a:r>
              <a:rPr lang="en-US" sz="1600" b="0" u="sng" dirty="0">
                <a:solidFill>
                  <a:schemeClr val="tx1"/>
                </a:solidFill>
                <a:latin typeface="Poppins" panose="00000500000000000000" pitchFamily="2" charset="0"/>
                <a:cs typeface="Poppins" panose="00000500000000000000" pitchFamily="2" charset="0"/>
              </a:rPr>
              <a:t>underlined text</a:t>
            </a:r>
            <a:endParaRPr lang="en-US" sz="1600" b="0" dirty="0">
              <a:solidFill>
                <a:schemeClr val="tx1"/>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2DEE9C-9BC6-D23D-5834-07E8A3B5AC72}"/>
              </a:ext>
            </a:extLst>
          </p:cNvPr>
          <p:cNvSpPr/>
          <p:nvPr/>
        </p:nvSpPr>
        <p:spPr>
          <a:xfrm>
            <a:off x="342900" y="2232849"/>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1A5BFCA-F82D-F29D-630D-D02AF2CE10AF}"/>
              </a:ext>
            </a:extLst>
          </p:cNvPr>
          <p:cNvSpPr/>
          <p:nvPr/>
        </p:nvSpPr>
        <p:spPr>
          <a:xfrm>
            <a:off x="4727686" y="2232848"/>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erson standing on a wave&#10;&#10;Description automatically generated">
            <a:extLst>
              <a:ext uri="{FF2B5EF4-FFF2-40B4-BE49-F238E27FC236}">
                <a16:creationId xmlns:a16="http://schemas.microsoft.com/office/drawing/2014/main" id="{9593BB76-E4F4-4916-379D-0E032F442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3" y="2978590"/>
            <a:ext cx="1678045" cy="1249115"/>
          </a:xfrm>
          <a:prstGeom prst="rect">
            <a:avLst/>
          </a:prstGeom>
        </p:spPr>
      </p:pic>
      <p:pic>
        <p:nvPicPr>
          <p:cNvPr id="15" name="Picture 14" descr="A blue logo with a couple of people climbing a mountain&#10;&#10;Description automatically generated">
            <a:extLst>
              <a:ext uri="{FF2B5EF4-FFF2-40B4-BE49-F238E27FC236}">
                <a16:creationId xmlns:a16="http://schemas.microsoft.com/office/drawing/2014/main" id="{14FD60BA-539C-90C6-AA7A-87598C1A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47" y="3010697"/>
            <a:ext cx="1574829" cy="1258754"/>
          </a:xfrm>
          <a:prstGeom prst="rect">
            <a:avLst/>
          </a:prstGeom>
        </p:spPr>
      </p:pic>
      <p:sp>
        <p:nvSpPr>
          <p:cNvPr id="10" name="TextBox 9">
            <a:extLst>
              <a:ext uri="{FF2B5EF4-FFF2-40B4-BE49-F238E27FC236}">
                <a16:creationId xmlns:a16="http://schemas.microsoft.com/office/drawing/2014/main" id="{6B724F60-5101-6086-0842-75D44A4389B5}"/>
              </a:ext>
            </a:extLst>
          </p:cNvPr>
          <p:cNvSpPr txBox="1"/>
          <p:nvPr/>
        </p:nvSpPr>
        <p:spPr>
          <a:xfrm>
            <a:off x="2139998" y="2461837"/>
            <a:ext cx="2312948" cy="2308324"/>
          </a:xfrm>
          <a:prstGeom prst="rect">
            <a:avLst/>
          </a:prstGeom>
          <a:noFill/>
        </p:spPr>
        <p:txBody>
          <a:bodyPr wrap="square">
            <a:spAutoFit/>
          </a:bodyPr>
          <a:lstStyle/>
          <a:p>
            <a:pPr algn="r"/>
            <a:r>
              <a:rPr lang="en-US" sz="1600" b="1" dirty="0">
                <a:solidFill>
                  <a:schemeClr val="tx1"/>
                </a:solidFill>
                <a:latin typeface="Poppins" panose="00000500000000000000" pitchFamily="2" charset="0"/>
                <a:cs typeface="Poppins" panose="00000500000000000000" pitchFamily="2" charset="0"/>
              </a:rPr>
              <a:t>Mindset: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an entrepreneurial mindset – a topic covered in the Reach Hub’s </a:t>
            </a:r>
            <a:r>
              <a:rPr lang="en-US" sz="1600" b="0" u="sng" dirty="0">
                <a:solidFill>
                  <a:schemeClr val="tx1"/>
                </a:solidFill>
                <a:latin typeface="Poppins" panose="00000500000000000000" pitchFamily="2" charset="0"/>
                <a:cs typeface="Poppins" panose="00000500000000000000" pitchFamily="2" charset="0"/>
              </a:rPr>
              <a:t>Entrepreneurial Mindset Training</a:t>
            </a:r>
            <a:endParaRPr lang="en-US" sz="1600" dirty="0">
              <a:solidFill>
                <a:schemeClr val="tx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17F67FAF-10D6-42C5-0A6C-21780DF724FA}"/>
              </a:ext>
            </a:extLst>
          </p:cNvPr>
          <p:cNvSpPr txBox="1"/>
          <p:nvPr/>
        </p:nvSpPr>
        <p:spPr>
          <a:xfrm>
            <a:off x="4914899" y="2448986"/>
            <a:ext cx="2489202" cy="2308324"/>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Coach/advisor tip</a:t>
            </a:r>
            <a:r>
              <a:rPr lang="en-US" sz="1600" b="1" dirty="0">
                <a:solidFill>
                  <a:schemeClr val="tx1"/>
                </a:solidFill>
                <a:latin typeface="Poppins" panose="00000500000000000000" pitchFamily="2" charset="0"/>
                <a:cs typeface="Poppins" panose="00000500000000000000" pitchFamily="2" charset="0"/>
              </a:rPr>
              <a: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advice designed for a coach or advisor who is working with a small business or entrepreneur</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710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8" idx="6"/>
            <a:endCxn id="12" idx="2"/>
          </p:cNvCxnSpPr>
          <p:nvPr/>
        </p:nvCxnSpPr>
        <p:spPr>
          <a:xfrm flipV="1">
            <a:off x="5275109" y="4114987"/>
            <a:ext cx="651179"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28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8" idx="6"/>
            <a:endCxn id="12" idx="2"/>
          </p:cNvCxnSpPr>
          <p:nvPr/>
        </p:nvCxnSpPr>
        <p:spPr>
          <a:xfrm flipV="1">
            <a:off x="5275109" y="4114987"/>
            <a:ext cx="651179"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A45C4AC-0E1B-BCEA-2E9F-510DD36C3444}"/>
              </a:ext>
            </a:extLst>
          </p:cNvPr>
          <p:cNvSpPr/>
          <p:nvPr/>
        </p:nvSpPr>
        <p:spPr>
          <a:xfrm>
            <a:off x="2030" y="0"/>
            <a:ext cx="9144000" cy="686257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4F0D1C4-ADFB-E800-6EDC-EA14CB5579C3}"/>
              </a:ext>
            </a:extLst>
          </p:cNvPr>
          <p:cNvSpPr/>
          <p:nvPr/>
        </p:nvSpPr>
        <p:spPr>
          <a:xfrm>
            <a:off x="1432761" y="3366697"/>
            <a:ext cx="6416064" cy="33076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logo with a couple of people climbing a mountain&#10;&#10;Description automatically generated">
            <a:extLst>
              <a:ext uri="{FF2B5EF4-FFF2-40B4-BE49-F238E27FC236}">
                <a16:creationId xmlns:a16="http://schemas.microsoft.com/office/drawing/2014/main" id="{20DE842C-877D-DB47-AB42-8006F99F0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799" y="3531248"/>
            <a:ext cx="1257684" cy="1005261"/>
          </a:xfrm>
          <a:prstGeom prst="rect">
            <a:avLst/>
          </a:prstGeom>
        </p:spPr>
      </p:pic>
      <p:sp>
        <p:nvSpPr>
          <p:cNvPr id="25" name="TextBox 24">
            <a:extLst>
              <a:ext uri="{FF2B5EF4-FFF2-40B4-BE49-F238E27FC236}">
                <a16:creationId xmlns:a16="http://schemas.microsoft.com/office/drawing/2014/main" id="{11A2A772-E6B0-A00F-BA72-72429DA9B24C}"/>
              </a:ext>
            </a:extLst>
          </p:cNvPr>
          <p:cNvSpPr txBox="1"/>
          <p:nvPr/>
        </p:nvSpPr>
        <p:spPr>
          <a:xfrm>
            <a:off x="1699016" y="4772081"/>
            <a:ext cx="5745964" cy="1569660"/>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engaging with ESOPs, entrepreneurs can continue to engage with equity-based and debt-based financing, but should be sure to have a solid foundation in basic financial issues (see the </a:t>
            </a:r>
            <a:r>
              <a:rPr lang="en-US" sz="1600" u="sng" dirty="0">
                <a:latin typeface="Poppins" panose="00000500000000000000" pitchFamily="2" charset="0"/>
                <a:cs typeface="Poppins" panose="00000500000000000000" pitchFamily="2" charset="0"/>
              </a:rPr>
              <a:t>Introduction to Financing</a:t>
            </a:r>
            <a:r>
              <a:rPr lang="en-US" sz="1600" dirty="0">
                <a:latin typeface="Poppins" panose="00000500000000000000" pitchFamily="2" charset="0"/>
                <a:cs typeface="Poppins" panose="00000500000000000000" pitchFamily="2" charset="0"/>
              </a:rPr>
              <a:t> presentation).</a:t>
            </a:r>
            <a:endParaRPr lang="en-US" sz="1600" dirty="0">
              <a:solidFill>
                <a:schemeClr val="tx1"/>
              </a:solidFill>
              <a:latin typeface="Poppins" panose="00000500000000000000" pitchFamily="2" charset="0"/>
              <a:cs typeface="Poppins" panose="00000500000000000000" pitchFamily="2" charset="0"/>
            </a:endParaRP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solidFill>
            <a:schemeClr val="bg1"/>
          </a:solidFill>
        </p:spPr>
        <p:txBody>
          <a:bodyPr wrap="square" rtlCol="0">
            <a:spAutoFit/>
          </a:bodyPr>
          <a:lstStyle/>
          <a:p>
            <a:pPr algn="ctr"/>
            <a:r>
              <a:rPr lang="en-US" sz="1200" dirty="0"/>
              <a:t>ESOPs</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solidFill>
            <a:srgbClr val="2281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solidFill>
            <a:srgbClr val="2281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solidFill>
            <a:srgbClr val="2281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Tree>
    <p:extLst>
      <p:ext uri="{BB962C8B-B14F-4D97-AF65-F5344CB8AC3E}">
        <p14:creationId xmlns:p14="http://schemas.microsoft.com/office/powerpoint/2010/main" val="42896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798EB-D4EC-FD95-CCE0-C19CAD86AD65}"/>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73E954C7-FD06-51A1-3994-DB0117E26F43}"/>
              </a:ext>
            </a:extLst>
          </p:cNvPr>
          <p:cNvSpPr txBox="1"/>
          <p:nvPr/>
        </p:nvSpPr>
        <p:spPr>
          <a:xfrm>
            <a:off x="175846" y="645148"/>
            <a:ext cx="8792307" cy="4027769"/>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Purpose</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introduce entrepreneurs to a legal arrangement known as an employee stock ownership plan (ESOP). ESOPs can be powerful tools to motivate employees and help transform a businesses into a more tax-efficient entity. It also offers business owners a way to extract personal wealth while transferring ownership to their employees and thereby leave a positive legacy. As shown on the next slide, considering ESOPs is often useful after reviewing business entity types (see the </a:t>
            </a:r>
            <a:r>
              <a:rPr lang="en-US" sz="1600" u="sng" dirty="0">
                <a:latin typeface="Poppins" panose="00000500000000000000" pitchFamily="2" charset="0"/>
                <a:cs typeface="Poppins" panose="00000500000000000000" pitchFamily="2" charset="0"/>
              </a:rPr>
              <a:t>Making it Official</a:t>
            </a:r>
            <a:r>
              <a:rPr lang="en-US" sz="1600" dirty="0">
                <a:latin typeface="Poppins" panose="00000500000000000000" pitchFamily="2" charset="0"/>
                <a:cs typeface="Poppins" panose="00000500000000000000" pitchFamily="2" charset="0"/>
              </a:rPr>
              <a:t> presentation); in addition, many of the concepts in this presentation are related to equity-based investment, so referring to that presentation might be helpful as well.</a:t>
            </a:r>
          </a:p>
        </p:txBody>
      </p:sp>
      <p:sp>
        <p:nvSpPr>
          <p:cNvPr id="2" name="TextBox 1">
            <a:extLst>
              <a:ext uri="{FF2B5EF4-FFF2-40B4-BE49-F238E27FC236}">
                <a16:creationId xmlns:a16="http://schemas.microsoft.com/office/drawing/2014/main" id="{6856E7B7-81B1-35FA-BE40-64A795416FAA}"/>
              </a:ext>
            </a:extLst>
          </p:cNvPr>
          <p:cNvSpPr txBox="1"/>
          <p:nvPr/>
        </p:nvSpPr>
        <p:spPr>
          <a:xfrm>
            <a:off x="175846" y="4856400"/>
            <a:ext cx="8710979" cy="1815882"/>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359141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8" idx="6"/>
            <a:endCxn id="12" idx="2"/>
          </p:cNvCxnSpPr>
          <p:nvPr/>
        </p:nvCxnSpPr>
        <p:spPr>
          <a:xfrm flipV="1">
            <a:off x="5275109" y="4114987"/>
            <a:ext cx="651179"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solidFill>
            <a:srgbClr val="2281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59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351555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330791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702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an ESOP</a:t>
            </a:r>
          </a:p>
        </p:txBody>
      </p:sp>
      <p:sp>
        <p:nvSpPr>
          <p:cNvPr id="3" name="TextBox 2">
            <a:extLst>
              <a:ext uri="{FF2B5EF4-FFF2-40B4-BE49-F238E27FC236}">
                <a16:creationId xmlns:a16="http://schemas.microsoft.com/office/drawing/2014/main" id="{FCC2D0AF-4E9E-9252-30CD-F568D1CC247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
        <p:nvSpPr>
          <p:cNvPr id="4" name="TextBox 3">
            <a:extLst>
              <a:ext uri="{FF2B5EF4-FFF2-40B4-BE49-F238E27FC236}">
                <a16:creationId xmlns:a16="http://schemas.microsoft.com/office/drawing/2014/main" id="{6F47006E-680E-2EE0-23D6-9C2E248BE9B2}"/>
              </a:ext>
            </a:extLst>
          </p:cNvPr>
          <p:cNvSpPr txBox="1"/>
          <p:nvPr/>
        </p:nvSpPr>
        <p:spPr>
          <a:xfrm>
            <a:off x="307339" y="1128690"/>
            <a:ext cx="8649447" cy="1077218"/>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An employee stock ownership plan (ESOP) is an employee benefit plan that provides workers with ownership interest in the company. It allows employees to acquire stock, often at no upfront cost, giving them a stake in the company's success. </a:t>
            </a:r>
          </a:p>
        </p:txBody>
      </p:sp>
      <p:sp>
        <p:nvSpPr>
          <p:cNvPr id="7" name="TextBox 6">
            <a:extLst>
              <a:ext uri="{FF2B5EF4-FFF2-40B4-BE49-F238E27FC236}">
                <a16:creationId xmlns:a16="http://schemas.microsoft.com/office/drawing/2014/main" id="{69C50546-03D2-20B5-BCC0-5C8A731AF9D2}"/>
              </a:ext>
            </a:extLst>
          </p:cNvPr>
          <p:cNvSpPr txBox="1"/>
          <p:nvPr/>
        </p:nvSpPr>
        <p:spPr>
          <a:xfrm>
            <a:off x="473906" y="2536128"/>
            <a:ext cx="8316311" cy="3901068"/>
          </a:xfrm>
          <a:prstGeom prst="rect">
            <a:avLst/>
          </a:prstGeom>
          <a:noFill/>
        </p:spPr>
        <p:txBody>
          <a:bodyPr wrap="square">
            <a:spAutoFit/>
          </a:bodyPr>
          <a:lstStyle/>
          <a:p>
            <a:pPr>
              <a:spcBef>
                <a:spcPts val="600"/>
              </a:spcBef>
              <a:buSzPct val="120000"/>
            </a:pPr>
            <a:r>
              <a:rPr lang="en-US" sz="1600" b="1" dirty="0">
                <a:latin typeface="Poppins" panose="00000500000000000000" pitchFamily="2" charset="0"/>
                <a:cs typeface="Poppins" panose="00000500000000000000" pitchFamily="2" charset="0"/>
              </a:rPr>
              <a:t>Primary Uses of ESOP: </a:t>
            </a:r>
          </a:p>
          <a:p>
            <a:pPr marL="285750" indent="-285750">
              <a:spcBef>
                <a:spcPts val="900"/>
              </a:spcBef>
              <a:buSzPct val="120000"/>
              <a:buFont typeface="Arial" panose="020B0604020202020204" pitchFamily="34" charset="0"/>
              <a:buChar char="•"/>
              <a:tabLst>
                <a:tab pos="346075" algn="l"/>
              </a:tabLst>
            </a:pPr>
            <a:r>
              <a:rPr lang="en-US" sz="1600" i="1" dirty="0">
                <a:latin typeface="Poppins" panose="00000500000000000000" pitchFamily="2" charset="0"/>
                <a:cs typeface="Poppins" panose="00000500000000000000" pitchFamily="2" charset="0"/>
              </a:rPr>
              <a:t>Transition Ownership: </a:t>
            </a:r>
            <a:r>
              <a:rPr lang="en-US" sz="1600" dirty="0">
                <a:latin typeface="Poppins" panose="00000500000000000000" pitchFamily="2" charset="0"/>
                <a:cs typeface="Poppins" panose="00000500000000000000" pitchFamily="2" charset="0"/>
              </a:rPr>
              <a:t>Business owners can (gradually) transition out of their roles while ensuring the company remains in the hands of committed employees.</a:t>
            </a:r>
          </a:p>
          <a:p>
            <a:pPr marL="285750" indent="-285750">
              <a:buSzPct val="120000"/>
              <a:buFont typeface="Arial" panose="020B0604020202020204" pitchFamily="34" charset="0"/>
              <a:buChar char="•"/>
              <a:tabLst>
                <a:tab pos="346075" algn="l"/>
              </a:tabLst>
            </a:pPr>
            <a:endParaRPr lang="en-US" sz="1600" dirty="0">
              <a:latin typeface="Poppins" panose="00000500000000000000" pitchFamily="2" charset="0"/>
              <a:cs typeface="Poppins" panose="00000500000000000000" pitchFamily="2" charset="0"/>
            </a:endParaRPr>
          </a:p>
          <a:p>
            <a:pPr marL="285750" indent="-285750">
              <a:buSzPct val="120000"/>
              <a:buFont typeface="Arial" panose="020B0604020202020204" pitchFamily="34" charset="0"/>
              <a:buChar char="•"/>
              <a:tabLst>
                <a:tab pos="346075" algn="l"/>
              </a:tabLst>
            </a:pPr>
            <a:r>
              <a:rPr lang="en-US" sz="1600" i="1" dirty="0">
                <a:latin typeface="Poppins" panose="00000500000000000000" pitchFamily="2" charset="0"/>
                <a:cs typeface="Poppins" panose="00000500000000000000" pitchFamily="2" charset="0"/>
              </a:rPr>
              <a:t>Employee Motivation &amp; Retention: </a:t>
            </a:r>
            <a:r>
              <a:rPr lang="en-US" sz="1600" dirty="0">
                <a:latin typeface="Poppins" panose="00000500000000000000" pitchFamily="2" charset="0"/>
                <a:cs typeface="Poppins" panose="00000500000000000000" pitchFamily="2" charset="0"/>
              </a:rPr>
              <a:t>Employees with ownership are more likely to be invested in the firm’s success, leading to increased productivity and reduced turnover.</a:t>
            </a:r>
          </a:p>
          <a:p>
            <a:pPr marL="285750" indent="-285750">
              <a:buSzPct val="120000"/>
              <a:buFont typeface="Arial" panose="020B0604020202020204" pitchFamily="34" charset="0"/>
              <a:buChar char="•"/>
              <a:tabLst>
                <a:tab pos="346075" algn="l"/>
              </a:tabLst>
            </a:pPr>
            <a:endParaRPr lang="en-US" sz="1600" dirty="0">
              <a:latin typeface="Poppins" panose="00000500000000000000" pitchFamily="2" charset="0"/>
              <a:cs typeface="Poppins" panose="00000500000000000000" pitchFamily="2" charset="0"/>
            </a:endParaRPr>
          </a:p>
          <a:p>
            <a:pPr marL="285750" indent="-285750">
              <a:buSzPct val="120000"/>
              <a:buFont typeface="Arial" panose="020B0604020202020204" pitchFamily="34" charset="0"/>
              <a:buChar char="•"/>
              <a:tabLst>
                <a:tab pos="346075" algn="l"/>
              </a:tabLst>
            </a:pPr>
            <a:r>
              <a:rPr lang="en-US" sz="1600" i="1" dirty="0">
                <a:latin typeface="Poppins" panose="00000500000000000000" pitchFamily="2" charset="0"/>
                <a:cs typeface="Poppins" panose="00000500000000000000" pitchFamily="2" charset="0"/>
              </a:rPr>
              <a:t>Culture &amp; Legacy: </a:t>
            </a:r>
            <a:r>
              <a:rPr lang="en-US" sz="1600" dirty="0">
                <a:latin typeface="Poppins" panose="00000500000000000000" pitchFamily="2" charset="0"/>
                <a:cs typeface="Poppins" panose="00000500000000000000" pitchFamily="2" charset="0"/>
              </a:rPr>
              <a:t>ESOPs offer an alternative to selling the company to external buyers or competitors, preserving its culture and legacy.</a:t>
            </a:r>
          </a:p>
          <a:p>
            <a:pPr marL="285750" indent="-285750">
              <a:buSzPct val="120000"/>
              <a:buFont typeface="Arial" panose="020B0604020202020204" pitchFamily="34" charset="0"/>
              <a:buChar char="•"/>
              <a:tabLst>
                <a:tab pos="346075" algn="l"/>
              </a:tabLst>
            </a:pPr>
            <a:endParaRPr lang="en-US" sz="1600" dirty="0">
              <a:latin typeface="Poppins" panose="00000500000000000000" pitchFamily="2" charset="0"/>
              <a:cs typeface="Poppins" panose="00000500000000000000" pitchFamily="2" charset="0"/>
            </a:endParaRPr>
          </a:p>
          <a:p>
            <a:pPr marL="285750" indent="-285750">
              <a:buSzPct val="120000"/>
              <a:buFont typeface="Arial" panose="020B0604020202020204" pitchFamily="34" charset="0"/>
              <a:buChar char="•"/>
              <a:tabLst>
                <a:tab pos="346075" algn="l"/>
              </a:tabLst>
            </a:pPr>
            <a:r>
              <a:rPr lang="en-US" sz="1600" i="1" dirty="0">
                <a:latin typeface="Poppins" panose="00000500000000000000" pitchFamily="2" charset="0"/>
                <a:cs typeface="Poppins" panose="00000500000000000000" pitchFamily="2" charset="0"/>
              </a:rPr>
              <a:t>Wealth Generation &amp; Tax Advantages: </a:t>
            </a:r>
            <a:r>
              <a:rPr lang="en-US" sz="1600" dirty="0">
                <a:latin typeface="Poppins" panose="00000500000000000000" pitchFamily="2" charset="0"/>
                <a:cs typeface="Poppins" panose="00000500000000000000" pitchFamily="2" charset="0"/>
              </a:rPr>
              <a:t>The company and its owners can both benefit from various tax incentives, making it a cost-effective ownership transfer method.</a:t>
            </a:r>
          </a:p>
        </p:txBody>
      </p:sp>
    </p:spTree>
    <p:extLst>
      <p:ext uri="{BB962C8B-B14F-4D97-AF65-F5344CB8AC3E}">
        <p14:creationId xmlns:p14="http://schemas.microsoft.com/office/powerpoint/2010/main" val="124025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03471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employee stock ownership plans (ESOPs)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Key tax advantages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ESOP vs. stock-options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Ideal companies for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Key steps in setting up an ESOP</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Forming an ESOP team</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Case study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CF819E95-7AB0-1963-423C-65CAD429FF7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ESOPs</a:t>
            </a:r>
          </a:p>
        </p:txBody>
      </p:sp>
    </p:spTree>
    <p:extLst>
      <p:ext uri="{BB962C8B-B14F-4D97-AF65-F5344CB8AC3E}">
        <p14:creationId xmlns:p14="http://schemas.microsoft.com/office/powerpoint/2010/main" val="909236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1EE9C-364F-42D9-8CB3-74F169E1AA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6A101E-EC6F-4056-AFA4-076F52C0711F}">
  <ds:schemaRefs>
    <ds:schemaRef ds:uri="http://schemas.microsoft.com/sharepoint/v3/contenttype/forms"/>
  </ds:schemaRefs>
</ds:datastoreItem>
</file>

<file path=customXml/itemProps3.xml><?xml version="1.0" encoding="utf-8"?>
<ds:datastoreItem xmlns:ds="http://schemas.openxmlformats.org/officeDocument/2006/customXml" ds:itemID="{005F7F44-10D5-4BAA-A55B-EEA294C3E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19177</TotalTime>
  <Words>3339</Words>
  <Application>Microsoft Office PowerPoint</Application>
  <PresentationFormat>On-screen Show (4:3)</PresentationFormat>
  <Paragraphs>414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Glosenberg, Alexander</dc:creator>
  <cp:lastModifiedBy>Glosenberg, Alexander</cp:lastModifiedBy>
  <cp:revision>418</cp:revision>
  <cp:lastPrinted>2024-10-22T23:51:59Z</cp:lastPrinted>
  <dcterms:created xsi:type="dcterms:W3CDTF">2024-10-09T23:37:00Z</dcterms:created>
  <dcterms:modified xsi:type="dcterms:W3CDTF">2025-02-03T23:45:22Z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