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7"/>
  </p:notesMasterIdLst>
  <p:sldIdLst>
    <p:sldId id="256" r:id="rId5"/>
    <p:sldId id="428" r:id="rId6"/>
    <p:sldId id="429" r:id="rId7"/>
    <p:sldId id="367" r:id="rId8"/>
    <p:sldId id="670" r:id="rId9"/>
    <p:sldId id="265" r:id="rId10"/>
    <p:sldId id="573" r:id="rId11"/>
    <p:sldId id="548" r:id="rId12"/>
    <p:sldId id="551" r:id="rId13"/>
    <p:sldId id="574" r:id="rId14"/>
    <p:sldId id="485" r:id="rId15"/>
    <p:sldId id="552" r:id="rId16"/>
    <p:sldId id="575" r:id="rId17"/>
    <p:sldId id="553" r:id="rId18"/>
    <p:sldId id="609" r:id="rId19"/>
    <p:sldId id="557" r:id="rId20"/>
    <p:sldId id="554" r:id="rId21"/>
    <p:sldId id="556" r:id="rId22"/>
    <p:sldId id="558" r:id="rId23"/>
    <p:sldId id="576" r:id="rId24"/>
    <p:sldId id="490" r:id="rId25"/>
    <p:sldId id="559" r:id="rId26"/>
    <p:sldId id="560" r:id="rId27"/>
    <p:sldId id="578" r:id="rId28"/>
    <p:sldId id="561" r:id="rId29"/>
    <p:sldId id="577" r:id="rId30"/>
    <p:sldId id="562" r:id="rId31"/>
    <p:sldId id="572" r:id="rId32"/>
    <p:sldId id="585" r:id="rId33"/>
    <p:sldId id="671" r:id="rId34"/>
    <p:sldId id="588" r:id="rId35"/>
    <p:sldId id="589" r:id="rId36"/>
    <p:sldId id="672" r:id="rId37"/>
    <p:sldId id="674" r:id="rId38"/>
    <p:sldId id="676" r:id="rId39"/>
    <p:sldId id="677" r:id="rId40"/>
    <p:sldId id="579" r:id="rId41"/>
    <p:sldId id="563" r:id="rId42"/>
    <p:sldId id="564" r:id="rId43"/>
    <p:sldId id="607" r:id="rId44"/>
    <p:sldId id="608" r:id="rId45"/>
    <p:sldId id="566" r:id="rId46"/>
    <p:sldId id="565" r:id="rId47"/>
    <p:sldId id="580" r:id="rId48"/>
    <p:sldId id="567" r:id="rId49"/>
    <p:sldId id="581" r:id="rId50"/>
    <p:sldId id="568" r:id="rId51"/>
    <p:sldId id="582" r:id="rId52"/>
    <p:sldId id="526" r:id="rId53"/>
    <p:sldId id="583" r:id="rId54"/>
    <p:sldId id="668" r:id="rId55"/>
    <p:sldId id="669"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A25772-8DF3-436B-C1C0-5499E7E41296}" name="Miranda Rodriguez" initials="MR" userId="S::miranda@thecenterbylendistry.org::99bc4226-6f35-4293-a452-c0f617a1ebf8" providerId="AD"/>
  <p188:author id="{FC054EBD-FA20-688A-5472-918A6F976D4A}" name="Choi, David" initials="DC" userId="S::David.Choi@lmu.edu::eb2518fe-9188-4362-a243-ef460f7a4b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5CC"/>
    <a:srgbClr val="2D7AB4"/>
    <a:srgbClr val="F6B021"/>
    <a:srgbClr val="C1CA2F"/>
    <a:srgbClr val="233973"/>
    <a:srgbClr val="D3D8D4"/>
    <a:srgbClr val="F7AF21"/>
    <a:srgbClr val="8C8C8C"/>
    <a:srgbClr val="C33E30"/>
    <a:srgbClr val="C43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A5E54-C870-0891-90BE-EE71B3D18814}" v="9" dt="2024-12-21T00:50:07.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8499" autoAdjust="0"/>
  </p:normalViewPr>
  <p:slideViewPr>
    <p:cSldViewPr snapToGrid="0">
      <p:cViewPr varScale="1">
        <p:scale>
          <a:sx n="81" d="100"/>
          <a:sy n="81" d="100"/>
        </p:scale>
        <p:origin x="158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C750-E870-4F40-8409-D9AA4350557C}" type="datetimeFigureOut">
              <a:rPr lang="en-US" smtClean="0"/>
              <a:t>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37DBB-0B83-438C-BC68-DE72AFE8E986}" type="slidenum">
              <a:rPr lang="en-US" smtClean="0"/>
              <a:t>‹#›</a:t>
            </a:fld>
            <a:endParaRPr lang="en-US"/>
          </a:p>
        </p:txBody>
      </p:sp>
    </p:spTree>
    <p:extLst>
      <p:ext uri="{BB962C8B-B14F-4D97-AF65-F5344CB8AC3E}">
        <p14:creationId xmlns:p14="http://schemas.microsoft.com/office/powerpoint/2010/main" val="338653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a:t>
            </a:fld>
            <a:endParaRPr lang="en-US"/>
          </a:p>
        </p:txBody>
      </p:sp>
    </p:spTree>
    <p:extLst>
      <p:ext uri="{BB962C8B-B14F-4D97-AF65-F5344CB8AC3E}">
        <p14:creationId xmlns:p14="http://schemas.microsoft.com/office/powerpoint/2010/main" val="268304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13</a:t>
            </a:fld>
            <a:endParaRPr lang="en-US"/>
          </a:p>
        </p:txBody>
      </p:sp>
    </p:spTree>
    <p:extLst>
      <p:ext uri="{BB962C8B-B14F-4D97-AF65-F5344CB8AC3E}">
        <p14:creationId xmlns:p14="http://schemas.microsoft.com/office/powerpoint/2010/main" val="416641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14</a:t>
            </a:fld>
            <a:endParaRPr lang="en-US"/>
          </a:p>
        </p:txBody>
      </p:sp>
    </p:spTree>
    <p:extLst>
      <p:ext uri="{BB962C8B-B14F-4D97-AF65-F5344CB8AC3E}">
        <p14:creationId xmlns:p14="http://schemas.microsoft.com/office/powerpoint/2010/main" val="139592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15</a:t>
            </a:fld>
            <a:endParaRPr lang="en-US"/>
          </a:p>
        </p:txBody>
      </p:sp>
    </p:spTree>
    <p:extLst>
      <p:ext uri="{BB962C8B-B14F-4D97-AF65-F5344CB8AC3E}">
        <p14:creationId xmlns:p14="http://schemas.microsoft.com/office/powerpoint/2010/main" val="1240317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16</a:t>
            </a:fld>
            <a:endParaRPr lang="en-US"/>
          </a:p>
        </p:txBody>
      </p:sp>
    </p:spTree>
    <p:extLst>
      <p:ext uri="{BB962C8B-B14F-4D97-AF65-F5344CB8AC3E}">
        <p14:creationId xmlns:p14="http://schemas.microsoft.com/office/powerpoint/2010/main" val="301511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17</a:t>
            </a:fld>
            <a:endParaRPr lang="en-US"/>
          </a:p>
        </p:txBody>
      </p:sp>
    </p:spTree>
    <p:extLst>
      <p:ext uri="{BB962C8B-B14F-4D97-AF65-F5344CB8AC3E}">
        <p14:creationId xmlns:p14="http://schemas.microsoft.com/office/powerpoint/2010/main" val="281876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18</a:t>
            </a:fld>
            <a:endParaRPr lang="en-US"/>
          </a:p>
        </p:txBody>
      </p:sp>
    </p:spTree>
    <p:extLst>
      <p:ext uri="{BB962C8B-B14F-4D97-AF65-F5344CB8AC3E}">
        <p14:creationId xmlns:p14="http://schemas.microsoft.com/office/powerpoint/2010/main" val="393192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19</a:t>
            </a:fld>
            <a:endParaRPr lang="en-US"/>
          </a:p>
        </p:txBody>
      </p:sp>
    </p:spTree>
    <p:extLst>
      <p:ext uri="{BB962C8B-B14F-4D97-AF65-F5344CB8AC3E}">
        <p14:creationId xmlns:p14="http://schemas.microsoft.com/office/powerpoint/2010/main" val="144933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20</a:t>
            </a:fld>
            <a:endParaRPr lang="en-US"/>
          </a:p>
        </p:txBody>
      </p:sp>
    </p:spTree>
    <p:extLst>
      <p:ext uri="{BB962C8B-B14F-4D97-AF65-F5344CB8AC3E}">
        <p14:creationId xmlns:p14="http://schemas.microsoft.com/office/powerpoint/2010/main" val="956372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24</a:t>
            </a:fld>
            <a:endParaRPr lang="en-US"/>
          </a:p>
        </p:txBody>
      </p:sp>
    </p:spTree>
    <p:extLst>
      <p:ext uri="{BB962C8B-B14F-4D97-AF65-F5344CB8AC3E}">
        <p14:creationId xmlns:p14="http://schemas.microsoft.com/office/powerpoint/2010/main" val="1225287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26</a:t>
            </a:fld>
            <a:endParaRPr lang="en-US"/>
          </a:p>
        </p:txBody>
      </p:sp>
    </p:spTree>
    <p:extLst>
      <p:ext uri="{BB962C8B-B14F-4D97-AF65-F5344CB8AC3E}">
        <p14:creationId xmlns:p14="http://schemas.microsoft.com/office/powerpoint/2010/main" val="312016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a:t>
            </a:fld>
            <a:endParaRPr lang="en-US"/>
          </a:p>
        </p:txBody>
      </p:sp>
    </p:spTree>
    <p:extLst>
      <p:ext uri="{BB962C8B-B14F-4D97-AF65-F5344CB8AC3E}">
        <p14:creationId xmlns:p14="http://schemas.microsoft.com/office/powerpoint/2010/main" val="133949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37</a:t>
            </a:fld>
            <a:endParaRPr lang="en-US"/>
          </a:p>
        </p:txBody>
      </p:sp>
    </p:spTree>
    <p:extLst>
      <p:ext uri="{BB962C8B-B14F-4D97-AF65-F5344CB8AC3E}">
        <p14:creationId xmlns:p14="http://schemas.microsoft.com/office/powerpoint/2010/main" val="3533403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44</a:t>
            </a:fld>
            <a:endParaRPr lang="en-US"/>
          </a:p>
        </p:txBody>
      </p:sp>
    </p:spTree>
    <p:extLst>
      <p:ext uri="{BB962C8B-B14F-4D97-AF65-F5344CB8AC3E}">
        <p14:creationId xmlns:p14="http://schemas.microsoft.com/office/powerpoint/2010/main" val="2878067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46</a:t>
            </a:fld>
            <a:endParaRPr lang="en-US"/>
          </a:p>
        </p:txBody>
      </p:sp>
    </p:spTree>
    <p:extLst>
      <p:ext uri="{BB962C8B-B14F-4D97-AF65-F5344CB8AC3E}">
        <p14:creationId xmlns:p14="http://schemas.microsoft.com/office/powerpoint/2010/main" val="1349130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48</a:t>
            </a:fld>
            <a:endParaRPr lang="en-US"/>
          </a:p>
        </p:txBody>
      </p:sp>
    </p:spTree>
    <p:extLst>
      <p:ext uri="{BB962C8B-B14F-4D97-AF65-F5344CB8AC3E}">
        <p14:creationId xmlns:p14="http://schemas.microsoft.com/office/powerpoint/2010/main" val="482548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50</a:t>
            </a:fld>
            <a:endParaRPr lang="en-US"/>
          </a:p>
        </p:txBody>
      </p:sp>
    </p:spTree>
    <p:extLst>
      <p:ext uri="{BB962C8B-B14F-4D97-AF65-F5344CB8AC3E}">
        <p14:creationId xmlns:p14="http://schemas.microsoft.com/office/powerpoint/2010/main" val="332564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6</a:t>
            </a:fld>
            <a:endParaRPr lang="en-US"/>
          </a:p>
        </p:txBody>
      </p:sp>
    </p:spTree>
    <p:extLst>
      <p:ext uri="{BB962C8B-B14F-4D97-AF65-F5344CB8AC3E}">
        <p14:creationId xmlns:p14="http://schemas.microsoft.com/office/powerpoint/2010/main" val="135225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7</a:t>
            </a:fld>
            <a:endParaRPr lang="en-US"/>
          </a:p>
        </p:txBody>
      </p:sp>
    </p:spTree>
    <p:extLst>
      <p:ext uri="{BB962C8B-B14F-4D97-AF65-F5344CB8AC3E}">
        <p14:creationId xmlns:p14="http://schemas.microsoft.com/office/powerpoint/2010/main" val="205941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8</a:t>
            </a:fld>
            <a:endParaRPr lang="en-US"/>
          </a:p>
        </p:txBody>
      </p:sp>
    </p:spTree>
    <p:extLst>
      <p:ext uri="{BB962C8B-B14F-4D97-AF65-F5344CB8AC3E}">
        <p14:creationId xmlns:p14="http://schemas.microsoft.com/office/powerpoint/2010/main" val="276990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9</a:t>
            </a:fld>
            <a:endParaRPr lang="en-US"/>
          </a:p>
        </p:txBody>
      </p:sp>
    </p:spTree>
    <p:extLst>
      <p:ext uri="{BB962C8B-B14F-4D97-AF65-F5344CB8AC3E}">
        <p14:creationId xmlns:p14="http://schemas.microsoft.com/office/powerpoint/2010/main" val="133473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10</a:t>
            </a:fld>
            <a:endParaRPr lang="en-US"/>
          </a:p>
        </p:txBody>
      </p:sp>
    </p:spTree>
    <p:extLst>
      <p:ext uri="{BB962C8B-B14F-4D97-AF65-F5344CB8AC3E}">
        <p14:creationId xmlns:p14="http://schemas.microsoft.com/office/powerpoint/2010/main" val="306909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11</a:t>
            </a:fld>
            <a:endParaRPr lang="en-US"/>
          </a:p>
        </p:txBody>
      </p:sp>
    </p:spTree>
    <p:extLst>
      <p:ext uri="{BB962C8B-B14F-4D97-AF65-F5344CB8AC3E}">
        <p14:creationId xmlns:p14="http://schemas.microsoft.com/office/powerpoint/2010/main" val="409084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parts in red</a:t>
            </a:r>
          </a:p>
        </p:txBody>
      </p:sp>
      <p:sp>
        <p:nvSpPr>
          <p:cNvPr id="4" name="Slide Number Placeholder 3"/>
          <p:cNvSpPr>
            <a:spLocks noGrp="1"/>
          </p:cNvSpPr>
          <p:nvPr>
            <p:ph type="sldNum" sz="quarter" idx="5"/>
          </p:nvPr>
        </p:nvSpPr>
        <p:spPr/>
        <p:txBody>
          <a:bodyPr/>
          <a:lstStyle/>
          <a:p>
            <a:fld id="{FD337DBB-0B83-438C-BC68-DE72AFE8E986}" type="slidenum">
              <a:rPr lang="en-US" smtClean="0"/>
              <a:t>12</a:t>
            </a:fld>
            <a:endParaRPr lang="en-US"/>
          </a:p>
        </p:txBody>
      </p:sp>
    </p:spTree>
    <p:extLst>
      <p:ext uri="{BB962C8B-B14F-4D97-AF65-F5344CB8AC3E}">
        <p14:creationId xmlns:p14="http://schemas.microsoft.com/office/powerpoint/2010/main" val="1190505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C47400-E557-492C-86D1-E30A5214F330}"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151182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D6FFC-3D90-486D-89CB-8B78C0706D98}"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73129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91A63-ACD3-4E9C-AF7C-1F7F9B2F8FCD}"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7120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40E31-FB23-49FD-B737-E9E9297EF9AA}"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49046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3CB05-5486-4CE5-92C4-03E8AA7F9497}"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413748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DE8D77-A33A-435E-8ED9-057CB763222D}"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90912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A364D8-A4DE-48E0-925D-66BEE3BAC07A}" type="datetime1">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58420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CBCE3-1B40-49AC-BF71-ED2F755F830F}" type="datetime1">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96384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55BC9-B11A-4865-916E-E721AEE13650}" type="datetime1">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56609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DCA3F3-89D1-4D5A-80C5-F9786F4C089F}"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66715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34FE66-3D3C-4717-B267-0F9EB0E8938B}"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56900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52ACCB-93A1-48F6-AE65-1FC230E02081}" type="datetime1">
              <a:rPr lang="en-US" smtClean="0"/>
              <a:t>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908563-C900-41CC-A033-8EED90B9B7A2}" type="slidenum">
              <a:rPr lang="en-US" smtClean="0"/>
              <a:t>‹#›</a:t>
            </a:fld>
            <a:endParaRPr lang="en-US"/>
          </a:p>
        </p:txBody>
      </p:sp>
    </p:spTree>
    <p:extLst>
      <p:ext uri="{BB962C8B-B14F-4D97-AF65-F5344CB8AC3E}">
        <p14:creationId xmlns:p14="http://schemas.microsoft.com/office/powerpoint/2010/main" val="62494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2262E45B-3F17-0243-7546-19E282E8CD31}"/>
              </a:ext>
            </a:extLst>
          </p:cNvPr>
          <p:cNvSpPr/>
          <p:nvPr/>
        </p:nvSpPr>
        <p:spPr>
          <a:xfrm>
            <a:off x="3173861" y="265360"/>
            <a:ext cx="2962656" cy="1225111"/>
          </a:xfrm>
          <a:custGeom>
            <a:avLst/>
            <a:gdLst/>
            <a:ahLst/>
            <a:cxnLst/>
            <a:rect l="l" t="t" r="r" b="b"/>
            <a:pathLst>
              <a:path w="6440489" h="2714068" extrusionOk="0">
                <a:moveTo>
                  <a:pt x="0" y="0"/>
                </a:moveTo>
                <a:lnTo>
                  <a:pt x="6440489" y="0"/>
                </a:lnTo>
                <a:lnTo>
                  <a:pt x="6440489" y="2714069"/>
                </a:lnTo>
                <a:lnTo>
                  <a:pt x="0" y="2714069"/>
                </a:lnTo>
                <a:lnTo>
                  <a:pt x="0" y="0"/>
                </a:lnTo>
                <a:close/>
              </a:path>
            </a:pathLst>
          </a:custGeom>
          <a:blipFill rotWithShape="1">
            <a:blip r:embed="rId3">
              <a:alphaModFix/>
            </a:blip>
            <a:stretch>
              <a:fillRect/>
            </a:stretch>
          </a:blipFill>
          <a:ln>
            <a:noFill/>
          </a:ln>
        </p:spPr>
        <p:txBody>
          <a:bodyPr/>
          <a:lstStyle/>
          <a:p>
            <a:endParaRPr lang="en-US" dirty="0"/>
          </a:p>
        </p:txBody>
      </p:sp>
      <p:sp>
        <p:nvSpPr>
          <p:cNvPr id="5" name="Google Shape;94;p1">
            <a:extLst>
              <a:ext uri="{FF2B5EF4-FFF2-40B4-BE49-F238E27FC236}">
                <a16:creationId xmlns:a16="http://schemas.microsoft.com/office/drawing/2014/main" id="{18976BE1-DF2A-9884-FE6F-BCB8B9BE8600}"/>
              </a:ext>
            </a:extLst>
          </p:cNvPr>
          <p:cNvSpPr/>
          <p:nvPr/>
        </p:nvSpPr>
        <p:spPr>
          <a:xfrm>
            <a:off x="4043436" y="5120667"/>
            <a:ext cx="1223507" cy="1159989"/>
          </a:xfrm>
          <a:custGeom>
            <a:avLst/>
            <a:gdLst/>
            <a:ahLst/>
            <a:cxnLst/>
            <a:rect l="l" t="t" r="r" b="b"/>
            <a:pathLst>
              <a:path w="1475961" h="1475961" extrusionOk="0">
                <a:moveTo>
                  <a:pt x="0" y="0"/>
                </a:moveTo>
                <a:lnTo>
                  <a:pt x="1475961" y="0"/>
                </a:lnTo>
                <a:lnTo>
                  <a:pt x="1475961" y="1475962"/>
                </a:lnTo>
                <a:lnTo>
                  <a:pt x="0" y="1475962"/>
                </a:lnTo>
                <a:lnTo>
                  <a:pt x="0" y="0"/>
                </a:lnTo>
                <a:close/>
              </a:path>
            </a:pathLst>
          </a:custGeom>
          <a:blipFill rotWithShape="1">
            <a:blip r:embed="rId4">
              <a:alphaModFix/>
            </a:blip>
            <a:stretch>
              <a:fillRect/>
            </a:stretch>
          </a:blipFill>
          <a:ln>
            <a:noFill/>
          </a:ln>
        </p:spPr>
        <p:txBody>
          <a:bodyPr/>
          <a:lstStyle/>
          <a:p>
            <a:endParaRPr lang="en-US" dirty="0"/>
          </a:p>
        </p:txBody>
      </p:sp>
      <p:pic>
        <p:nvPicPr>
          <p:cNvPr id="8" name="Picture 7">
            <a:extLst>
              <a:ext uri="{FF2B5EF4-FFF2-40B4-BE49-F238E27FC236}">
                <a16:creationId xmlns:a16="http://schemas.microsoft.com/office/drawing/2014/main" id="{A94EC4CA-DF99-77D9-FFB4-C870BF880BED}"/>
              </a:ext>
            </a:extLst>
          </p:cNvPr>
          <p:cNvPicPr>
            <a:picLocks noChangeAspect="1"/>
          </p:cNvPicPr>
          <p:nvPr/>
        </p:nvPicPr>
        <p:blipFill>
          <a:blip r:embed="rId5"/>
          <a:stretch>
            <a:fillRect/>
          </a:stretch>
        </p:blipFill>
        <p:spPr>
          <a:xfrm>
            <a:off x="6612094" y="176951"/>
            <a:ext cx="2288181" cy="2212983"/>
          </a:xfrm>
          <a:prstGeom prst="rect">
            <a:avLst/>
          </a:prstGeom>
        </p:spPr>
      </p:pic>
      <p:pic>
        <p:nvPicPr>
          <p:cNvPr id="9" name="Picture 8">
            <a:extLst>
              <a:ext uri="{FF2B5EF4-FFF2-40B4-BE49-F238E27FC236}">
                <a16:creationId xmlns:a16="http://schemas.microsoft.com/office/drawing/2014/main" id="{314B3F1C-9645-CC71-E1B5-6F851A4E5760}"/>
              </a:ext>
            </a:extLst>
          </p:cNvPr>
          <p:cNvPicPr>
            <a:picLocks noChangeAspect="1"/>
          </p:cNvPicPr>
          <p:nvPr/>
        </p:nvPicPr>
        <p:blipFill>
          <a:blip r:embed="rId6"/>
          <a:stretch>
            <a:fillRect/>
          </a:stretch>
        </p:blipFill>
        <p:spPr>
          <a:xfrm>
            <a:off x="6612094" y="4953836"/>
            <a:ext cx="1487553" cy="1493649"/>
          </a:xfrm>
          <a:prstGeom prst="rect">
            <a:avLst/>
          </a:prstGeom>
        </p:spPr>
      </p:pic>
      <p:pic>
        <p:nvPicPr>
          <p:cNvPr id="1026" name="Picture 2" descr="Lendistry | Small Business Lending">
            <a:extLst>
              <a:ext uri="{FF2B5EF4-FFF2-40B4-BE49-F238E27FC236}">
                <a16:creationId xmlns:a16="http://schemas.microsoft.com/office/drawing/2014/main" id="{779F8FE4-A7AC-9469-28AA-1BBB7C9CAE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884" y="5213017"/>
            <a:ext cx="2579561" cy="975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8336B47-A3CA-EAB4-B9C4-F46B03CE802E}"/>
              </a:ext>
            </a:extLst>
          </p:cNvPr>
          <p:cNvPicPr>
            <a:picLocks noChangeAspect="1"/>
          </p:cNvPicPr>
          <p:nvPr/>
        </p:nvPicPr>
        <p:blipFill>
          <a:blip r:embed="rId5"/>
          <a:stretch>
            <a:fillRect/>
          </a:stretch>
        </p:blipFill>
        <p:spPr>
          <a:xfrm flipH="1">
            <a:off x="326840" y="41970"/>
            <a:ext cx="2288180" cy="2212982"/>
          </a:xfrm>
          <a:prstGeom prst="rect">
            <a:avLst/>
          </a:prstGeom>
        </p:spPr>
      </p:pic>
      <p:sp>
        <p:nvSpPr>
          <p:cNvPr id="11" name="TextBox 10">
            <a:extLst>
              <a:ext uri="{FF2B5EF4-FFF2-40B4-BE49-F238E27FC236}">
                <a16:creationId xmlns:a16="http://schemas.microsoft.com/office/drawing/2014/main" id="{D01AA938-CF71-8034-D494-E42DB01C7CBB}"/>
              </a:ext>
            </a:extLst>
          </p:cNvPr>
          <p:cNvSpPr txBox="1"/>
          <p:nvPr/>
        </p:nvSpPr>
        <p:spPr>
          <a:xfrm>
            <a:off x="127321" y="2021909"/>
            <a:ext cx="8889357" cy="1077218"/>
          </a:xfrm>
          <a:prstGeom prst="rect">
            <a:avLst/>
          </a:prstGeom>
          <a:noFill/>
        </p:spPr>
        <p:txBody>
          <a:bodyPr wrap="square" rtlCol="0">
            <a:spAutoFit/>
          </a:bodyPr>
          <a:lstStyle/>
          <a:p>
            <a:pPr algn="ctr"/>
            <a:r>
              <a:rPr lang="en-US" sz="3200" b="1" dirty="0">
                <a:latin typeface="Poppins" panose="00000500000000000000" pitchFamily="2" charset="0"/>
                <a:cs typeface="Poppins" panose="00000500000000000000" pitchFamily="2" charset="0"/>
              </a:rPr>
              <a:t>Equity-based </a:t>
            </a:r>
          </a:p>
          <a:p>
            <a:pPr algn="ctr"/>
            <a:r>
              <a:rPr lang="en-US" sz="3200" b="1" dirty="0">
                <a:latin typeface="Poppins" panose="00000500000000000000" pitchFamily="2" charset="0"/>
                <a:cs typeface="Poppins" panose="00000500000000000000" pitchFamily="2" charset="0"/>
              </a:rPr>
              <a:t>financing</a:t>
            </a:r>
          </a:p>
        </p:txBody>
      </p:sp>
      <p:sp>
        <p:nvSpPr>
          <p:cNvPr id="12" name="TextBox 11">
            <a:extLst>
              <a:ext uri="{FF2B5EF4-FFF2-40B4-BE49-F238E27FC236}">
                <a16:creationId xmlns:a16="http://schemas.microsoft.com/office/drawing/2014/main" id="{C5738597-5906-1610-9C88-DA2C03EC4C0F}"/>
              </a:ext>
            </a:extLst>
          </p:cNvPr>
          <p:cNvSpPr txBox="1"/>
          <p:nvPr/>
        </p:nvSpPr>
        <p:spPr>
          <a:xfrm>
            <a:off x="0" y="3413646"/>
            <a:ext cx="9144000" cy="830997"/>
          </a:xfrm>
          <a:prstGeom prst="rect">
            <a:avLst/>
          </a:prstGeom>
          <a:gradFill flip="none" rotWithShape="1">
            <a:gsLst>
              <a:gs pos="0">
                <a:srgbClr val="233973"/>
              </a:gs>
              <a:gs pos="36000">
                <a:srgbClr val="C1CA2F"/>
              </a:gs>
              <a:gs pos="84000">
                <a:srgbClr val="67ACBC"/>
              </a:gs>
              <a:gs pos="100000">
                <a:srgbClr val="558E8E">
                  <a:lumMod val="96000"/>
                  <a:lumOff val="4000"/>
                </a:srgbClr>
              </a:gs>
              <a:gs pos="59000">
                <a:srgbClr val="F7AF21"/>
              </a:gs>
            </a:gsLst>
            <a:lin ang="0" scaled="1"/>
            <a:tileRect/>
          </a:gradFill>
        </p:spPr>
        <p:txBody>
          <a:bodyPr wrap="square" rtlCol="0">
            <a:spAutoFit/>
          </a:bodyPr>
          <a:lstStyle/>
          <a:p>
            <a:pPr algn="ctr"/>
            <a:r>
              <a:rPr lang="en-US" sz="2400" b="1" dirty="0">
                <a:latin typeface="Poppins" panose="00000500000000000000" pitchFamily="2" charset="0"/>
                <a:cs typeface="Poppins" panose="00000500000000000000" pitchFamily="2" charset="0"/>
              </a:rPr>
              <a:t>REACH Hub</a:t>
            </a:r>
            <a:endParaRPr lang="en-US" sz="2400" dirty="0">
              <a:latin typeface="Poppins" panose="00000500000000000000" pitchFamily="2" charset="0"/>
              <a:cs typeface="Poppins" panose="00000500000000000000" pitchFamily="2" charset="0"/>
            </a:endParaRPr>
          </a:p>
          <a:p>
            <a:pPr algn="ctr"/>
            <a:r>
              <a:rPr lang="en-US" sz="2400" dirty="0">
                <a:latin typeface="Poppins" panose="00000500000000000000" pitchFamily="2" charset="0"/>
                <a:cs typeface="Poppins" panose="00000500000000000000" pitchFamily="2" charset="0"/>
              </a:rPr>
              <a:t>Resources for Entrepreneurship Advising &amp; Coaching</a:t>
            </a:r>
          </a:p>
        </p:txBody>
      </p:sp>
    </p:spTree>
    <p:extLst>
      <p:ext uri="{BB962C8B-B14F-4D97-AF65-F5344CB8AC3E}">
        <p14:creationId xmlns:p14="http://schemas.microsoft.com/office/powerpoint/2010/main" val="284306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13874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08771"/>
            <a:ext cx="8769573" cy="369332"/>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Some types of equity-based investors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graphicFrame>
        <p:nvGraphicFramePr>
          <p:cNvPr id="5" name="Table 4">
            <a:extLst>
              <a:ext uri="{FF2B5EF4-FFF2-40B4-BE49-F238E27FC236}">
                <a16:creationId xmlns:a16="http://schemas.microsoft.com/office/drawing/2014/main" id="{78BC009E-0C14-AC83-F048-BD13BB583849}"/>
              </a:ext>
            </a:extLst>
          </p:cNvPr>
          <p:cNvGraphicFramePr>
            <a:graphicFrameLocks noGrp="1"/>
          </p:cNvGraphicFramePr>
          <p:nvPr>
            <p:extLst>
              <p:ext uri="{D42A27DB-BD31-4B8C-83A1-F6EECF244321}">
                <p14:modId xmlns:p14="http://schemas.microsoft.com/office/powerpoint/2010/main" val="2218693408"/>
              </p:ext>
            </p:extLst>
          </p:nvPr>
        </p:nvGraphicFramePr>
        <p:xfrm>
          <a:off x="89452" y="925210"/>
          <a:ext cx="8945217" cy="5823459"/>
        </p:xfrm>
        <a:graphic>
          <a:graphicData uri="http://schemas.openxmlformats.org/drawingml/2006/table">
            <a:tbl>
              <a:tblPr firstRow="1" bandRow="1">
                <a:tableStyleId>{5C22544A-7EE6-4342-B048-85BDC9FD1C3A}</a:tableStyleId>
              </a:tblPr>
              <a:tblGrid>
                <a:gridCol w="1222513">
                  <a:extLst>
                    <a:ext uri="{9D8B030D-6E8A-4147-A177-3AD203B41FA5}">
                      <a16:colId xmlns:a16="http://schemas.microsoft.com/office/drawing/2014/main" val="817630722"/>
                    </a:ext>
                  </a:extLst>
                </a:gridCol>
                <a:gridCol w="2295939">
                  <a:extLst>
                    <a:ext uri="{9D8B030D-6E8A-4147-A177-3AD203B41FA5}">
                      <a16:colId xmlns:a16="http://schemas.microsoft.com/office/drawing/2014/main" val="3058627175"/>
                    </a:ext>
                  </a:extLst>
                </a:gridCol>
                <a:gridCol w="2782957">
                  <a:extLst>
                    <a:ext uri="{9D8B030D-6E8A-4147-A177-3AD203B41FA5}">
                      <a16:colId xmlns:a16="http://schemas.microsoft.com/office/drawing/2014/main" val="3711323939"/>
                    </a:ext>
                  </a:extLst>
                </a:gridCol>
                <a:gridCol w="2643808">
                  <a:extLst>
                    <a:ext uri="{9D8B030D-6E8A-4147-A177-3AD203B41FA5}">
                      <a16:colId xmlns:a16="http://schemas.microsoft.com/office/drawing/2014/main" val="3250926449"/>
                    </a:ext>
                  </a:extLst>
                </a:gridCol>
              </a:tblGrid>
              <a:tr h="442139">
                <a:tc gridSpan="2">
                  <a:txBody>
                    <a:bodyPr/>
                    <a:lstStyle/>
                    <a:p>
                      <a:pPr algn="ctr"/>
                      <a:r>
                        <a:rPr lang="en-US" sz="1100" dirty="0">
                          <a:solidFill>
                            <a:schemeClr val="tx1"/>
                          </a:solidFill>
                        </a:rPr>
                        <a:t>Types of equity-based investors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rPr>
                        <a:t>Potential </a:t>
                      </a:r>
                    </a:p>
                    <a:p>
                      <a:pPr algn="ctr"/>
                      <a:r>
                        <a:rPr lang="en-US" sz="1100" dirty="0">
                          <a:solidFill>
                            <a:schemeClr val="tx1"/>
                          </a:solidFill>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rPr>
                        <a:t>Potential </a:t>
                      </a:r>
                    </a:p>
                    <a:p>
                      <a:pPr algn="ctr"/>
                      <a:r>
                        <a:rPr lang="en-US" sz="1100" dirty="0">
                          <a:solidFill>
                            <a:schemeClr val="tx1"/>
                          </a:solidFill>
                        </a:rPr>
                        <a:t>disadvantage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1601082"/>
                  </a:ext>
                </a:extLst>
              </a:tr>
              <a:tr h="1136930">
                <a:tc>
                  <a:txBody>
                    <a:bodyPr/>
                    <a:lstStyle/>
                    <a:p>
                      <a:pPr algn="ctr"/>
                      <a:r>
                        <a:rPr lang="en-US" sz="1100" b="1" dirty="0">
                          <a:solidFill>
                            <a:schemeClr val="tx1"/>
                          </a:solidFill>
                        </a:rPr>
                        <a:t>Angel investors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rPr>
                        <a:t>High-net-worth individuals who invest their personal funds in early-stage startups, typically in exchange for equity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Arial" panose="020B0604020202020204" pitchFamily="34" charset="0"/>
                        <a:buChar char="•"/>
                      </a:pPr>
                      <a:r>
                        <a:rPr lang="en-US" sz="1100" dirty="0">
                          <a:solidFill>
                            <a:schemeClr val="tx1"/>
                          </a:solidFill>
                        </a:rPr>
                        <a:t>Usually invest smaller amounts (for example, $25,000-$500,000)</a:t>
                      </a:r>
                    </a:p>
                    <a:p>
                      <a:pPr marL="171450" indent="-171450" algn="ctr">
                        <a:buFont typeface="Arial" panose="020B0604020202020204" pitchFamily="34" charset="0"/>
                        <a:buChar char="•"/>
                      </a:pPr>
                      <a:r>
                        <a:rPr lang="en-US" sz="1100" dirty="0">
                          <a:solidFill>
                            <a:schemeClr val="tx1"/>
                          </a:solidFill>
                        </a:rPr>
                        <a:t>Quick decision-making and less formal than institutional investors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Arial" panose="020B0604020202020204" pitchFamily="34" charset="0"/>
                        <a:buChar char="•"/>
                      </a:pPr>
                      <a:r>
                        <a:rPr lang="en-US" sz="1100" dirty="0">
                          <a:solidFill>
                            <a:schemeClr val="tx1"/>
                          </a:solidFill>
                        </a:rPr>
                        <a:t>May seek significant ownership for their investment – especially early in a business’s growth</a:t>
                      </a:r>
                    </a:p>
                    <a:p>
                      <a:pPr marL="171450" indent="-171450" algn="ctr">
                        <a:buFont typeface="Arial" panose="020B0604020202020204" pitchFamily="34" charset="0"/>
                        <a:buChar char="•"/>
                      </a:pPr>
                      <a:r>
                        <a:rPr lang="en-US" sz="1100" dirty="0">
                          <a:solidFill>
                            <a:schemeClr val="tx1"/>
                          </a:solidFill>
                        </a:rPr>
                        <a:t>Potential for micromanagement or conflicting opinions about how to grow the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8081893"/>
                  </a:ext>
                </a:extLst>
              </a:tr>
              <a:tr h="1310627">
                <a:tc>
                  <a:txBody>
                    <a:bodyPr/>
                    <a:lstStyle/>
                    <a:p>
                      <a:pPr algn="ctr"/>
                      <a:r>
                        <a:rPr lang="en-US" sz="1100" b="1" dirty="0">
                          <a:solidFill>
                            <a:schemeClr val="tx1"/>
                          </a:solidFill>
                        </a:rPr>
                        <a:t>Venture capitalists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rPr>
                        <a:t>Firms that invest pooled money from institutions / individuals in high-growth potential startups in exchange for equity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Arial" panose="020B0604020202020204" pitchFamily="34" charset="0"/>
                        <a:buChar char="•"/>
                      </a:pPr>
                      <a:r>
                        <a:rPr lang="en-US" sz="1100" dirty="0">
                          <a:solidFill>
                            <a:schemeClr val="tx1"/>
                          </a:solidFill>
                        </a:rPr>
                        <a:t>Investments typically start at $500,000 and can go into the millions</a:t>
                      </a:r>
                    </a:p>
                    <a:p>
                      <a:pPr marL="171450" indent="-171450" algn="ctr">
                        <a:buFont typeface="Arial" panose="020B0604020202020204" pitchFamily="34" charset="0"/>
                        <a:buChar char="•"/>
                      </a:pPr>
                      <a:r>
                        <a:rPr lang="en-US" sz="1100" dirty="0">
                          <a:solidFill>
                            <a:schemeClr val="tx1"/>
                          </a:solidFill>
                        </a:rPr>
                        <a:t>Provide strategic guidance, connections, and credibility</a:t>
                      </a:r>
                    </a:p>
                    <a:p>
                      <a:pPr marL="171450" indent="-171450" algn="ctr">
                        <a:buFont typeface="Arial" panose="020B0604020202020204" pitchFamily="34" charset="0"/>
                        <a:buChar char="•"/>
                      </a:pPr>
                      <a:r>
                        <a:rPr lang="en-US" sz="1100" dirty="0">
                          <a:solidFill>
                            <a:schemeClr val="tx1"/>
                          </a:solidFill>
                        </a:rPr>
                        <a:t>Can provide future funding (future “rounds”)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Arial" panose="020B0604020202020204" pitchFamily="34" charset="0"/>
                        <a:buChar char="•"/>
                      </a:pPr>
                      <a:r>
                        <a:rPr lang="en-US" sz="1100" dirty="0">
                          <a:solidFill>
                            <a:schemeClr val="tx1"/>
                          </a:solidFill>
                        </a:rPr>
                        <a:t>Typically expects board influence</a:t>
                      </a:r>
                    </a:p>
                    <a:p>
                      <a:pPr marL="171450" indent="-171450" algn="ctr">
                        <a:buFont typeface="Arial" panose="020B0604020202020204" pitchFamily="34" charset="0"/>
                        <a:buChar char="•"/>
                      </a:pPr>
                      <a:r>
                        <a:rPr lang="en-US" sz="1100" dirty="0">
                          <a:solidFill>
                            <a:schemeClr val="tx1"/>
                          </a:solidFill>
                        </a:rPr>
                        <a:t>Focus on and pressure to meet aggressive growth targets, acquisition, or going public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520949"/>
                  </a:ext>
                </a:extLst>
              </a:tr>
              <a:tr h="963232">
                <a:tc>
                  <a:txBody>
                    <a:bodyPr/>
                    <a:lstStyle/>
                    <a:p>
                      <a:pPr algn="ctr"/>
                      <a:r>
                        <a:rPr lang="en-US" sz="1100" b="1" dirty="0">
                          <a:solidFill>
                            <a:schemeClr val="tx1"/>
                          </a:solidFill>
                        </a:rPr>
                        <a:t>Strategic investors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rPr>
                        <a:t>Companies or individuals that invest in startups for both financial returns and strategic alignment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Arial" panose="020B0604020202020204" pitchFamily="34" charset="0"/>
                        <a:buChar char="•"/>
                      </a:pPr>
                      <a:r>
                        <a:rPr lang="en-US" sz="1100" dirty="0">
                          <a:solidFill>
                            <a:schemeClr val="tx1"/>
                          </a:solidFill>
                        </a:rPr>
                        <a:t>Investments often come with partnerships or collaborations</a:t>
                      </a:r>
                    </a:p>
                    <a:p>
                      <a:pPr marL="171450" indent="-171450" algn="ctr">
                        <a:buFont typeface="Arial" panose="020B0604020202020204" pitchFamily="34" charset="0"/>
                        <a:buChar char="•"/>
                      </a:pPr>
                      <a:r>
                        <a:rPr lang="en-US" sz="1100" dirty="0"/>
                        <a:t>Offer operational expertise and synergies with their business</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Arial" panose="020B0604020202020204" pitchFamily="34" charset="0"/>
                        <a:buChar char="•"/>
                      </a:pPr>
                      <a:r>
                        <a:rPr lang="en-US" sz="1100" dirty="0"/>
                        <a:t>May focus on aligning the startup’s goals with their own strategic objectives</a:t>
                      </a:r>
                    </a:p>
                    <a:p>
                      <a:pPr marL="171450" indent="-171450" algn="ctr">
                        <a:buFont typeface="Arial" panose="020B0604020202020204" pitchFamily="34" charset="0"/>
                        <a:buChar char="•"/>
                      </a:pPr>
                      <a:r>
                        <a:rPr lang="en-US" sz="1100" dirty="0"/>
                        <a:t>Can limit the startup’s ability to work with competitors</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014153"/>
                  </a:ext>
                </a:extLst>
              </a:tr>
              <a:tr h="789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Crowd-based equity investors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 A large group of individual investors contributing small amounts via online platforms in exchange for equity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Arial" panose="020B0604020202020204" pitchFamily="34" charset="0"/>
                        <a:buChar char="•"/>
                      </a:pPr>
                      <a:r>
                        <a:rPr lang="en-US" sz="1100" dirty="0"/>
                        <a:t>Marketing benefit from engaging with a broad audience</a:t>
                      </a:r>
                    </a:p>
                    <a:p>
                      <a:pPr marL="171450" indent="-171450" algn="ctr">
                        <a:buFont typeface="Arial" panose="020B0604020202020204" pitchFamily="34" charset="0"/>
                        <a:buChar char="•"/>
                      </a:pPr>
                      <a:r>
                        <a:rPr lang="en-US" sz="1100" dirty="0"/>
                        <a:t>Minimal control ceded to individual investors.</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Arial" panose="020B0604020202020204" pitchFamily="34" charset="0"/>
                        <a:buChar char="•"/>
                      </a:pPr>
                      <a:r>
                        <a:rPr lang="en-US" sz="1100" dirty="0">
                          <a:solidFill>
                            <a:schemeClr val="tx1"/>
                          </a:solidFill>
                        </a:rPr>
                        <a:t>Often provides a smaller amount of money</a:t>
                      </a:r>
                    </a:p>
                    <a:p>
                      <a:pPr marL="171450" indent="-171450" algn="ctr">
                        <a:buFont typeface="Arial" panose="020B0604020202020204" pitchFamily="34" charset="0"/>
                        <a:buChar char="•"/>
                      </a:pPr>
                      <a:r>
                        <a:rPr lang="en-US" sz="1100" dirty="0"/>
                        <a:t>Managing a large pool of investors can be complex</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2125233"/>
                  </a:ext>
                </a:extLst>
              </a:tr>
              <a:tr h="11809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Incubators or accelerators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Programs that provide early-stage startups with funding, mentorship, and resources – sometimes in exchange for equity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Arial" panose="020B0604020202020204" pitchFamily="34" charset="0"/>
                        <a:buChar char="•"/>
                      </a:pPr>
                      <a:r>
                        <a:rPr lang="en-US" sz="1100" dirty="0"/>
                        <a:t>Focus on nurturing startups through structured programs</a:t>
                      </a:r>
                    </a:p>
                    <a:p>
                      <a:pPr marL="171450" indent="-171450" algn="ctr">
                        <a:buFont typeface="Arial" panose="020B0604020202020204" pitchFamily="34" charset="0"/>
                        <a:buChar char="•"/>
                      </a:pPr>
                      <a:r>
                        <a:rPr lang="en-US" sz="1100" dirty="0"/>
                        <a:t>Provide mentorship, networking, and access to additional funding</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Arial" panose="020B0604020202020204" pitchFamily="34" charset="0"/>
                        <a:buChar char="•"/>
                      </a:pPr>
                      <a:r>
                        <a:rPr lang="en-US" sz="1100" dirty="0"/>
                        <a:t>Equity stakes can seem disproportionately large for the funding provided</a:t>
                      </a:r>
                    </a:p>
                    <a:p>
                      <a:pPr marL="171450" indent="-171450" algn="ctr">
                        <a:buFont typeface="Arial" panose="020B0604020202020204" pitchFamily="34" charset="0"/>
                        <a:buChar char="•"/>
                      </a:pPr>
                      <a:r>
                        <a:rPr lang="en-US" sz="1100" dirty="0"/>
                        <a:t>Programs may be time-intensive</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6072123"/>
                  </a:ext>
                </a:extLst>
              </a:tr>
            </a:tbl>
          </a:graphicData>
        </a:graphic>
      </p:graphicFrame>
    </p:spTree>
    <p:extLst>
      <p:ext uri="{BB962C8B-B14F-4D97-AF65-F5344CB8AC3E}">
        <p14:creationId xmlns:p14="http://schemas.microsoft.com/office/powerpoint/2010/main" val="342354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565EFA48-9847-414F-8A23-DA068259E5F1}"/>
              </a:ext>
            </a:extLst>
          </p:cNvPr>
          <p:cNvGraphicFramePr>
            <a:graphicFrameLocks noGrp="1"/>
          </p:cNvGraphicFramePr>
          <p:nvPr/>
        </p:nvGraphicFramePr>
        <p:xfrm>
          <a:off x="187212" y="985621"/>
          <a:ext cx="3680737" cy="5707278"/>
        </p:xfrm>
        <a:graphic>
          <a:graphicData uri="http://schemas.openxmlformats.org/drawingml/2006/table">
            <a:tbl>
              <a:tblPr firstRow="1" bandRow="1">
                <a:tableStyleId>{5C22544A-7EE6-4342-B048-85BDC9FD1C3A}</a:tableStyleId>
              </a:tblPr>
              <a:tblGrid>
                <a:gridCol w="1124753">
                  <a:extLst>
                    <a:ext uri="{9D8B030D-6E8A-4147-A177-3AD203B41FA5}">
                      <a16:colId xmlns:a16="http://schemas.microsoft.com/office/drawing/2014/main" val="1955501555"/>
                    </a:ext>
                  </a:extLst>
                </a:gridCol>
                <a:gridCol w="2555984">
                  <a:extLst>
                    <a:ext uri="{9D8B030D-6E8A-4147-A177-3AD203B41FA5}">
                      <a16:colId xmlns:a16="http://schemas.microsoft.com/office/drawing/2014/main" val="1234075861"/>
                    </a:ext>
                  </a:extLst>
                </a:gridCol>
              </a:tblGrid>
              <a:tr h="2461100">
                <a:tc>
                  <a:txBody>
                    <a:bodyPr/>
                    <a:lstStyle/>
                    <a:p>
                      <a:r>
                        <a:rPr lang="en-US" sz="1400" dirty="0">
                          <a:solidFill>
                            <a:schemeClr val="tx1"/>
                          </a:solidFill>
                        </a:rPr>
                        <a:t>The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6608216"/>
                  </a:ext>
                </a:extLst>
              </a:tr>
              <a:tr h="1623089">
                <a:tc>
                  <a:txBody>
                    <a:bodyPr/>
                    <a:lstStyle/>
                    <a:p>
                      <a:r>
                        <a:rPr lang="en-US" sz="1400" b="1" dirty="0">
                          <a:solidFill>
                            <a:schemeClr val="tx1"/>
                          </a:solidFill>
                        </a:rPr>
                        <a:t>The needs of the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072587"/>
                  </a:ext>
                </a:extLst>
              </a:tr>
              <a:tr h="1623089">
                <a:tc>
                  <a:txBody>
                    <a:bodyPr/>
                    <a:lstStyle/>
                    <a:p>
                      <a:r>
                        <a:rPr lang="en-US" sz="1400" b="1" dirty="0">
                          <a:solidFill>
                            <a:schemeClr val="tx1"/>
                          </a:solidFill>
                        </a:rPr>
                        <a:t>Way to get financing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Business turns to an </a:t>
                      </a:r>
                      <a:r>
                        <a:rPr lang="en-US" sz="1400" b="1" dirty="0">
                          <a:solidFill>
                            <a:schemeClr val="tx1"/>
                          </a:solidFill>
                        </a:rPr>
                        <a:t>angel investor </a:t>
                      </a:r>
                      <a:r>
                        <a:rPr lang="en-US" sz="1400" dirty="0">
                          <a:solidFill>
                            <a:schemeClr val="tx1"/>
                          </a:solidFill>
                        </a:rPr>
                        <a:t>to get equity-based investment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645906"/>
                  </a:ext>
                </a:extLst>
              </a:tr>
            </a:tbl>
          </a:graphicData>
        </a:graphic>
      </p:graphicFrame>
      <p:sp>
        <p:nvSpPr>
          <p:cNvPr id="2" name="TextBox 1">
            <a:extLst>
              <a:ext uri="{FF2B5EF4-FFF2-40B4-BE49-F238E27FC236}">
                <a16:creationId xmlns:a16="http://schemas.microsoft.com/office/drawing/2014/main" id="{3F4E3C94-9D8A-29E5-02B9-4AE894ACF4B0}"/>
              </a:ext>
            </a:extLst>
          </p:cNvPr>
          <p:cNvSpPr txBox="1"/>
          <p:nvPr/>
        </p:nvSpPr>
        <p:spPr>
          <a:xfrm>
            <a:off x="187212" y="484200"/>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Example of equity-based financing</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pic>
        <p:nvPicPr>
          <p:cNvPr id="9" name="Picture 8">
            <a:extLst>
              <a:ext uri="{FF2B5EF4-FFF2-40B4-BE49-F238E27FC236}">
                <a16:creationId xmlns:a16="http://schemas.microsoft.com/office/drawing/2014/main" id="{D9AC25CE-FE3B-1E1D-2EF7-2847AFFBF831}"/>
              </a:ext>
            </a:extLst>
          </p:cNvPr>
          <p:cNvPicPr>
            <a:picLocks noChangeAspect="1"/>
          </p:cNvPicPr>
          <p:nvPr/>
        </p:nvPicPr>
        <p:blipFill>
          <a:blip r:embed="rId3"/>
          <a:stretch>
            <a:fillRect/>
          </a:stretch>
        </p:blipFill>
        <p:spPr>
          <a:xfrm>
            <a:off x="1851578" y="1846526"/>
            <a:ext cx="1478727" cy="1478727"/>
          </a:xfrm>
          <a:prstGeom prst="rect">
            <a:avLst/>
          </a:prstGeom>
        </p:spPr>
      </p:pic>
      <p:sp>
        <p:nvSpPr>
          <p:cNvPr id="10" name="TextBox 9">
            <a:extLst>
              <a:ext uri="{FF2B5EF4-FFF2-40B4-BE49-F238E27FC236}">
                <a16:creationId xmlns:a16="http://schemas.microsoft.com/office/drawing/2014/main" id="{ED5B4C53-D5A5-F50C-42C9-F5DAA876CCCA}"/>
              </a:ext>
            </a:extLst>
          </p:cNvPr>
          <p:cNvSpPr txBox="1"/>
          <p:nvPr/>
        </p:nvSpPr>
        <p:spPr>
          <a:xfrm>
            <a:off x="1310922" y="1042728"/>
            <a:ext cx="2560038" cy="738664"/>
          </a:xfrm>
          <a:prstGeom prst="rect">
            <a:avLst/>
          </a:prstGeom>
          <a:noFill/>
        </p:spPr>
        <p:txBody>
          <a:bodyPr wrap="square" rtlCol="0">
            <a:spAutoFit/>
          </a:bodyPr>
          <a:lstStyle/>
          <a:p>
            <a:pPr algn="ctr"/>
            <a:r>
              <a:rPr lang="en-US" sz="1400" b="1" dirty="0">
                <a:latin typeface="Poppins" panose="00000500000000000000" pitchFamily="2" charset="0"/>
                <a:cs typeface="Poppins" panose="00000500000000000000" pitchFamily="2" charset="0"/>
              </a:rPr>
              <a:t>Infinite Pixels</a:t>
            </a:r>
          </a:p>
          <a:p>
            <a:pPr algn="ctr"/>
            <a:r>
              <a:rPr lang="en-US" sz="1400" dirty="0">
                <a:latin typeface="Poppins" panose="00000500000000000000" pitchFamily="2" charset="0"/>
                <a:cs typeface="Poppins" panose="00000500000000000000" pitchFamily="2" charset="0"/>
              </a:rPr>
              <a:t>Software startup looking to hire more employees</a:t>
            </a:r>
          </a:p>
        </p:txBody>
      </p:sp>
      <p:sp>
        <p:nvSpPr>
          <p:cNvPr id="14" name="TextBox 13">
            <a:extLst>
              <a:ext uri="{FF2B5EF4-FFF2-40B4-BE49-F238E27FC236}">
                <a16:creationId xmlns:a16="http://schemas.microsoft.com/office/drawing/2014/main" id="{8EC9B2D1-C10A-EC78-8CEB-FA0958D8CF93}"/>
              </a:ext>
            </a:extLst>
          </p:cNvPr>
          <p:cNvSpPr txBox="1"/>
          <p:nvPr/>
        </p:nvSpPr>
        <p:spPr>
          <a:xfrm>
            <a:off x="1307911" y="3603503"/>
            <a:ext cx="2560038" cy="1384995"/>
          </a:xfrm>
          <a:prstGeom prst="rect">
            <a:avLst/>
          </a:prstGeom>
          <a:noFill/>
        </p:spPr>
        <p:txBody>
          <a:bodyPr wrap="square" rtlCol="0">
            <a:spAutoFit/>
          </a:bodyPr>
          <a:lstStyle/>
          <a:p>
            <a:pPr algn="ctr"/>
            <a:r>
              <a:rPr lang="en-US" sz="1400" dirty="0">
                <a:latin typeface="Poppins" panose="00000500000000000000" pitchFamily="2" charset="0"/>
                <a:cs typeface="Poppins" panose="00000500000000000000" pitchFamily="2" charset="0"/>
              </a:rPr>
              <a:t>To get started and achieve rapid growth and meet client deadlines, the business needs to hire 10 additional paid employees</a:t>
            </a:r>
          </a:p>
        </p:txBody>
      </p:sp>
      <p:pic>
        <p:nvPicPr>
          <p:cNvPr id="5" name="Picture 4">
            <a:extLst>
              <a:ext uri="{FF2B5EF4-FFF2-40B4-BE49-F238E27FC236}">
                <a16:creationId xmlns:a16="http://schemas.microsoft.com/office/drawing/2014/main" id="{09881387-AEDF-B501-5850-80E709290A95}"/>
              </a:ext>
            </a:extLst>
          </p:cNvPr>
          <p:cNvPicPr>
            <a:picLocks noChangeAspect="1"/>
          </p:cNvPicPr>
          <p:nvPr/>
        </p:nvPicPr>
        <p:blipFill>
          <a:blip r:embed="rId4"/>
          <a:stretch>
            <a:fillRect/>
          </a:stretch>
        </p:blipFill>
        <p:spPr>
          <a:xfrm>
            <a:off x="4315208" y="1412060"/>
            <a:ext cx="1915668" cy="1915668"/>
          </a:xfrm>
          <a:prstGeom prst="rect">
            <a:avLst/>
          </a:prstGeom>
        </p:spPr>
      </p:pic>
      <p:pic>
        <p:nvPicPr>
          <p:cNvPr id="6" name="Picture 5">
            <a:extLst>
              <a:ext uri="{FF2B5EF4-FFF2-40B4-BE49-F238E27FC236}">
                <a16:creationId xmlns:a16="http://schemas.microsoft.com/office/drawing/2014/main" id="{F32031AD-6EBA-34CA-D2A5-8C953269E1B8}"/>
              </a:ext>
            </a:extLst>
          </p:cNvPr>
          <p:cNvPicPr>
            <a:picLocks noChangeAspect="1"/>
          </p:cNvPicPr>
          <p:nvPr/>
        </p:nvPicPr>
        <p:blipFill>
          <a:blip r:embed="rId5"/>
          <a:stretch>
            <a:fillRect/>
          </a:stretch>
        </p:blipFill>
        <p:spPr>
          <a:xfrm>
            <a:off x="6875244" y="1412060"/>
            <a:ext cx="1915668" cy="1915668"/>
          </a:xfrm>
          <a:prstGeom prst="rect">
            <a:avLst/>
          </a:prstGeom>
        </p:spPr>
      </p:pic>
      <p:sp>
        <p:nvSpPr>
          <p:cNvPr id="15" name="TextBox 14">
            <a:extLst>
              <a:ext uri="{FF2B5EF4-FFF2-40B4-BE49-F238E27FC236}">
                <a16:creationId xmlns:a16="http://schemas.microsoft.com/office/drawing/2014/main" id="{56D21332-778D-B804-A067-8E9954CACACB}"/>
              </a:ext>
            </a:extLst>
          </p:cNvPr>
          <p:cNvSpPr txBox="1"/>
          <p:nvPr/>
        </p:nvSpPr>
        <p:spPr>
          <a:xfrm>
            <a:off x="4419510" y="3603503"/>
            <a:ext cx="4217595" cy="2800767"/>
          </a:xfrm>
          <a:prstGeom prst="rect">
            <a:avLst/>
          </a:prstGeom>
          <a:noFill/>
        </p:spPr>
        <p:txBody>
          <a:bodyPr wrap="square" rtlCol="0">
            <a:spAutoFit/>
          </a:bodyPr>
          <a:lstStyle/>
          <a:p>
            <a:pPr algn="ctr"/>
            <a:r>
              <a:rPr lang="en-US" sz="1600" dirty="0">
                <a:cs typeface="Poppins" panose="00000500000000000000" pitchFamily="2" charset="0"/>
              </a:rPr>
              <a:t>The co-owners of Infinite Pixels, Abraham and Beatrice, turn to Claude who is an experienced investor and who has run software companies in the past. Claude offers Abraham and Beatrice $150,000 for 25% of their company. Claude wants to make money by selling his ownership of the company (his shares) to others in ~5-10 years – hoping to make several times the amount of money he invested.</a:t>
            </a:r>
          </a:p>
        </p:txBody>
      </p:sp>
    </p:spTree>
    <p:extLst>
      <p:ext uri="{BB962C8B-B14F-4D97-AF65-F5344CB8AC3E}">
        <p14:creationId xmlns:p14="http://schemas.microsoft.com/office/powerpoint/2010/main" val="208492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387304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pic>
        <p:nvPicPr>
          <p:cNvPr id="27" name="Picture 26">
            <a:extLst>
              <a:ext uri="{FF2B5EF4-FFF2-40B4-BE49-F238E27FC236}">
                <a16:creationId xmlns:a16="http://schemas.microsoft.com/office/drawing/2014/main" id="{CB2BDF3E-4FA1-07E4-C3B5-70193B8F7143}"/>
              </a:ext>
            </a:extLst>
          </p:cNvPr>
          <p:cNvPicPr>
            <a:picLocks noChangeAspect="1"/>
          </p:cNvPicPr>
          <p:nvPr/>
        </p:nvPicPr>
        <p:blipFill>
          <a:blip r:embed="rId3"/>
          <a:stretch>
            <a:fillRect/>
          </a:stretch>
        </p:blipFill>
        <p:spPr>
          <a:xfrm>
            <a:off x="2638918" y="3121479"/>
            <a:ext cx="4310874" cy="1937045"/>
          </a:xfrm>
          <a:prstGeom prst="rect">
            <a:avLst/>
          </a:prstGeom>
        </p:spPr>
      </p:pic>
      <p:sp>
        <p:nvSpPr>
          <p:cNvPr id="28" name="TextBox 27">
            <a:extLst>
              <a:ext uri="{FF2B5EF4-FFF2-40B4-BE49-F238E27FC236}">
                <a16:creationId xmlns:a16="http://schemas.microsoft.com/office/drawing/2014/main" id="{47099CA5-46FA-B0C0-2F66-7EAFAFD3D87E}"/>
              </a:ext>
            </a:extLst>
          </p:cNvPr>
          <p:cNvSpPr txBox="1"/>
          <p:nvPr/>
        </p:nvSpPr>
        <p:spPr>
          <a:xfrm>
            <a:off x="6991336" y="5898244"/>
            <a:ext cx="1724025" cy="646331"/>
          </a:xfrm>
          <a:prstGeom prst="rect">
            <a:avLst/>
          </a:prstGeom>
          <a:noFill/>
        </p:spPr>
        <p:txBody>
          <a:bodyPr wrap="square" rtlCol="0">
            <a:spAutoFit/>
          </a:bodyPr>
          <a:lstStyle/>
          <a:p>
            <a:pPr algn="ctr"/>
            <a:r>
              <a:rPr lang="en-US" dirty="0"/>
              <a:t>Key financial ratios</a:t>
            </a:r>
          </a:p>
        </p:txBody>
      </p:sp>
      <p:sp>
        <p:nvSpPr>
          <p:cNvPr id="29" name="TextBox 28">
            <a:extLst>
              <a:ext uri="{FF2B5EF4-FFF2-40B4-BE49-F238E27FC236}">
                <a16:creationId xmlns:a16="http://schemas.microsoft.com/office/drawing/2014/main" id="{5AEEC8D6-6C53-86F0-6532-8D09095CD667}"/>
              </a:ext>
            </a:extLst>
          </p:cNvPr>
          <p:cNvSpPr txBox="1"/>
          <p:nvPr/>
        </p:nvSpPr>
        <p:spPr>
          <a:xfrm>
            <a:off x="7153769" y="2705205"/>
            <a:ext cx="1724025" cy="646331"/>
          </a:xfrm>
          <a:prstGeom prst="rect">
            <a:avLst/>
          </a:prstGeom>
          <a:noFill/>
        </p:spPr>
        <p:txBody>
          <a:bodyPr wrap="square" rtlCol="0">
            <a:spAutoFit/>
          </a:bodyPr>
          <a:lstStyle/>
          <a:p>
            <a:pPr algn="ctr"/>
            <a:r>
              <a:rPr lang="en-US" dirty="0"/>
              <a:t>Nature of industry</a:t>
            </a:r>
          </a:p>
        </p:txBody>
      </p:sp>
      <p:sp>
        <p:nvSpPr>
          <p:cNvPr id="30" name="TextBox 29">
            <a:extLst>
              <a:ext uri="{FF2B5EF4-FFF2-40B4-BE49-F238E27FC236}">
                <a16:creationId xmlns:a16="http://schemas.microsoft.com/office/drawing/2014/main" id="{34DAA45F-61AF-FB2D-FBEA-17B3C2C48D60}"/>
              </a:ext>
            </a:extLst>
          </p:cNvPr>
          <p:cNvSpPr txBox="1"/>
          <p:nvPr/>
        </p:nvSpPr>
        <p:spPr>
          <a:xfrm>
            <a:off x="6192576" y="1694892"/>
            <a:ext cx="2053506" cy="646331"/>
          </a:xfrm>
          <a:prstGeom prst="rect">
            <a:avLst/>
          </a:prstGeom>
          <a:noFill/>
        </p:spPr>
        <p:txBody>
          <a:bodyPr wrap="square" rtlCol="0">
            <a:spAutoFit/>
          </a:bodyPr>
          <a:lstStyle/>
          <a:p>
            <a:pPr algn="ctr"/>
            <a:r>
              <a:rPr lang="en-US" dirty="0"/>
              <a:t>Nature and size of market</a:t>
            </a:r>
          </a:p>
        </p:txBody>
      </p:sp>
      <p:sp>
        <p:nvSpPr>
          <p:cNvPr id="31" name="TextBox 30">
            <a:extLst>
              <a:ext uri="{FF2B5EF4-FFF2-40B4-BE49-F238E27FC236}">
                <a16:creationId xmlns:a16="http://schemas.microsoft.com/office/drawing/2014/main" id="{2B5C562E-2AFE-4D99-1CCC-CCC581AD3BA7}"/>
              </a:ext>
            </a:extLst>
          </p:cNvPr>
          <p:cNvSpPr txBox="1"/>
          <p:nvPr/>
        </p:nvSpPr>
        <p:spPr>
          <a:xfrm>
            <a:off x="521404" y="2419236"/>
            <a:ext cx="1724025" cy="923330"/>
          </a:xfrm>
          <a:prstGeom prst="rect">
            <a:avLst/>
          </a:prstGeom>
          <a:noFill/>
        </p:spPr>
        <p:txBody>
          <a:bodyPr wrap="square" rtlCol="0">
            <a:spAutoFit/>
          </a:bodyPr>
          <a:lstStyle/>
          <a:p>
            <a:pPr algn="ctr"/>
            <a:r>
              <a:rPr lang="en-US" dirty="0"/>
              <a:t>Experience and track record of team</a:t>
            </a:r>
          </a:p>
        </p:txBody>
      </p:sp>
      <p:sp>
        <p:nvSpPr>
          <p:cNvPr id="32" name="TextBox 31">
            <a:extLst>
              <a:ext uri="{FF2B5EF4-FFF2-40B4-BE49-F238E27FC236}">
                <a16:creationId xmlns:a16="http://schemas.microsoft.com/office/drawing/2014/main" id="{B856EF55-8189-C84A-CC4E-C2B8FA657F77}"/>
              </a:ext>
            </a:extLst>
          </p:cNvPr>
          <p:cNvSpPr txBox="1"/>
          <p:nvPr/>
        </p:nvSpPr>
        <p:spPr>
          <a:xfrm>
            <a:off x="305294" y="4463940"/>
            <a:ext cx="1635513" cy="369332"/>
          </a:xfrm>
          <a:prstGeom prst="rect">
            <a:avLst/>
          </a:prstGeom>
          <a:noFill/>
        </p:spPr>
        <p:txBody>
          <a:bodyPr wrap="square" rtlCol="0">
            <a:spAutoFit/>
          </a:bodyPr>
          <a:lstStyle/>
          <a:p>
            <a:pPr algn="ctr"/>
            <a:r>
              <a:rPr lang="en-US" dirty="0"/>
              <a:t>Legal risks</a:t>
            </a:r>
          </a:p>
        </p:txBody>
      </p:sp>
      <p:sp>
        <p:nvSpPr>
          <p:cNvPr id="33" name="TextBox 32">
            <a:extLst>
              <a:ext uri="{FF2B5EF4-FFF2-40B4-BE49-F238E27FC236}">
                <a16:creationId xmlns:a16="http://schemas.microsoft.com/office/drawing/2014/main" id="{C65E4DE7-0F66-CE5C-4D49-52E4EB62E7E4}"/>
              </a:ext>
            </a:extLst>
          </p:cNvPr>
          <p:cNvSpPr txBox="1"/>
          <p:nvPr/>
        </p:nvSpPr>
        <p:spPr>
          <a:xfrm>
            <a:off x="7343281" y="4325440"/>
            <a:ext cx="1724025" cy="646331"/>
          </a:xfrm>
          <a:prstGeom prst="rect">
            <a:avLst/>
          </a:prstGeom>
          <a:noFill/>
        </p:spPr>
        <p:txBody>
          <a:bodyPr wrap="square" rtlCol="0">
            <a:spAutoFit/>
          </a:bodyPr>
          <a:lstStyle/>
          <a:p>
            <a:pPr algn="ctr"/>
            <a:r>
              <a:rPr lang="en-US" dirty="0"/>
              <a:t>Comparative advantage</a:t>
            </a:r>
          </a:p>
        </p:txBody>
      </p:sp>
      <p:sp>
        <p:nvSpPr>
          <p:cNvPr id="34" name="TextBox 33">
            <a:extLst>
              <a:ext uri="{FF2B5EF4-FFF2-40B4-BE49-F238E27FC236}">
                <a16:creationId xmlns:a16="http://schemas.microsoft.com/office/drawing/2014/main" id="{B85ABF7E-DA20-EB2C-5193-B0B73FE44959}"/>
              </a:ext>
            </a:extLst>
          </p:cNvPr>
          <p:cNvSpPr txBox="1"/>
          <p:nvPr/>
        </p:nvSpPr>
        <p:spPr>
          <a:xfrm>
            <a:off x="1776905" y="1698106"/>
            <a:ext cx="1724025" cy="646331"/>
          </a:xfrm>
          <a:prstGeom prst="rect">
            <a:avLst/>
          </a:prstGeom>
          <a:noFill/>
        </p:spPr>
        <p:txBody>
          <a:bodyPr wrap="square" rtlCol="0">
            <a:spAutoFit/>
          </a:bodyPr>
          <a:lstStyle/>
          <a:p>
            <a:pPr algn="ctr"/>
            <a:r>
              <a:rPr lang="en-US" dirty="0"/>
              <a:t>Revenue drivers</a:t>
            </a:r>
          </a:p>
        </p:txBody>
      </p:sp>
      <p:sp>
        <p:nvSpPr>
          <p:cNvPr id="35" name="TextBox 34">
            <a:extLst>
              <a:ext uri="{FF2B5EF4-FFF2-40B4-BE49-F238E27FC236}">
                <a16:creationId xmlns:a16="http://schemas.microsoft.com/office/drawing/2014/main" id="{45348339-FC8C-A0A0-160C-5865FED148C8}"/>
              </a:ext>
            </a:extLst>
          </p:cNvPr>
          <p:cNvSpPr txBox="1"/>
          <p:nvPr/>
        </p:nvSpPr>
        <p:spPr>
          <a:xfrm>
            <a:off x="76694" y="530652"/>
            <a:ext cx="8990612" cy="1107996"/>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Ten key factors</a:t>
            </a:r>
          </a:p>
          <a:p>
            <a:pPr algn="ctr"/>
            <a:r>
              <a:rPr lang="en-US" sz="1600" dirty="0">
                <a:latin typeface="Poppins" panose="00000500000000000000" pitchFamily="2" charset="0"/>
                <a:cs typeface="Poppins" panose="00000500000000000000" pitchFamily="2" charset="0"/>
              </a:rPr>
              <a:t>There are at least nine factors related to one or more of our “S” framework that matter a lot to investors and in some cases to lenders. This framework is introduced in the </a:t>
            </a:r>
            <a:r>
              <a:rPr lang="en-US" sz="1600" u="sng" dirty="0">
                <a:latin typeface="Poppins" panose="00000500000000000000" pitchFamily="2" charset="0"/>
                <a:cs typeface="Poppins" panose="00000500000000000000" pitchFamily="2" charset="0"/>
              </a:rPr>
              <a:t>Business Idea Canvas</a:t>
            </a:r>
            <a:r>
              <a:rPr lang="en-US" sz="1600" dirty="0">
                <a:latin typeface="Poppins" panose="00000500000000000000" pitchFamily="2" charset="0"/>
                <a:cs typeface="Poppins" panose="00000500000000000000" pitchFamily="2" charset="0"/>
              </a:rPr>
              <a:t> presentation. </a:t>
            </a:r>
            <a:endParaRPr lang="en-US" sz="1600" u="none" dirty="0">
              <a:solidFill>
                <a:schemeClr val="tx1"/>
              </a:solidFill>
              <a:latin typeface="Poppins" panose="00000500000000000000" pitchFamily="2" charset="0"/>
              <a:cs typeface="Poppins" panose="00000500000000000000" pitchFamily="2" charset="0"/>
            </a:endParaRPr>
          </a:p>
        </p:txBody>
      </p:sp>
      <p:cxnSp>
        <p:nvCxnSpPr>
          <p:cNvPr id="36" name="Straight Arrow Connector 35">
            <a:extLst>
              <a:ext uri="{FF2B5EF4-FFF2-40B4-BE49-F238E27FC236}">
                <a16:creationId xmlns:a16="http://schemas.microsoft.com/office/drawing/2014/main" id="{73FFDE62-2E15-CF11-24CF-EB294C1F56A1}"/>
              </a:ext>
            </a:extLst>
          </p:cNvPr>
          <p:cNvCxnSpPr>
            <a:cxnSpLocks/>
            <a:endCxn id="32" idx="3"/>
          </p:cNvCxnSpPr>
          <p:nvPr/>
        </p:nvCxnSpPr>
        <p:spPr>
          <a:xfrm flipH="1">
            <a:off x="1940807" y="3744035"/>
            <a:ext cx="698111" cy="904571"/>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EF3705E-90EC-CB12-5678-5ED955A068A1}"/>
              </a:ext>
            </a:extLst>
          </p:cNvPr>
          <p:cNvCxnSpPr>
            <a:cxnSpLocks/>
            <a:endCxn id="31" idx="3"/>
          </p:cNvCxnSpPr>
          <p:nvPr/>
        </p:nvCxnSpPr>
        <p:spPr>
          <a:xfrm flipH="1" flipV="1">
            <a:off x="2245429" y="2880901"/>
            <a:ext cx="393489" cy="863134"/>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6171479-9C55-42C9-ED26-F2102473DFB0}"/>
              </a:ext>
            </a:extLst>
          </p:cNvPr>
          <p:cNvCxnSpPr>
            <a:cxnSpLocks/>
            <a:stCxn id="27" idx="0"/>
            <a:endCxn id="34" idx="2"/>
          </p:cNvCxnSpPr>
          <p:nvPr/>
        </p:nvCxnSpPr>
        <p:spPr>
          <a:xfrm flipH="1" flipV="1">
            <a:off x="2638918" y="2344437"/>
            <a:ext cx="2155437"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FD2D58B-798B-F4A4-1095-CE156301B456}"/>
              </a:ext>
            </a:extLst>
          </p:cNvPr>
          <p:cNvCxnSpPr>
            <a:cxnSpLocks/>
            <a:stCxn id="27" idx="0"/>
            <a:endCxn id="30" idx="2"/>
          </p:cNvCxnSpPr>
          <p:nvPr/>
        </p:nvCxnSpPr>
        <p:spPr>
          <a:xfrm flipV="1">
            <a:off x="4794355" y="2341223"/>
            <a:ext cx="2424974" cy="78025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5A64C89-B227-F375-5484-A5ADE2896DD0}"/>
              </a:ext>
            </a:extLst>
          </p:cNvPr>
          <p:cNvCxnSpPr>
            <a:cxnSpLocks/>
            <a:stCxn id="43" idx="0"/>
            <a:endCxn id="27" idx="2"/>
          </p:cNvCxnSpPr>
          <p:nvPr/>
        </p:nvCxnSpPr>
        <p:spPr>
          <a:xfrm flipV="1">
            <a:off x="1524811" y="5058524"/>
            <a:ext cx="3269544" cy="936708"/>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0EFDB226-28F8-F3A5-E475-BE1BD52F7F14}"/>
              </a:ext>
            </a:extLst>
          </p:cNvPr>
          <p:cNvCxnSpPr>
            <a:cxnSpLocks/>
            <a:endCxn id="27" idx="2"/>
          </p:cNvCxnSpPr>
          <p:nvPr/>
        </p:nvCxnSpPr>
        <p:spPr>
          <a:xfrm flipV="1">
            <a:off x="4794355" y="5058524"/>
            <a:ext cx="0" cy="76706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CFE70FF-DC3F-2469-CACB-B64992DD3BB2}"/>
              </a:ext>
            </a:extLst>
          </p:cNvPr>
          <p:cNvCxnSpPr>
            <a:cxnSpLocks/>
            <a:stCxn id="28" idx="0"/>
            <a:endCxn id="27" idx="2"/>
          </p:cNvCxnSpPr>
          <p:nvPr/>
        </p:nvCxnSpPr>
        <p:spPr>
          <a:xfrm flipH="1" flipV="1">
            <a:off x="4794355" y="5058524"/>
            <a:ext cx="3058994" cy="83972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D239E50-3C80-F587-89AC-D6945BFBB7E8}"/>
              </a:ext>
            </a:extLst>
          </p:cNvPr>
          <p:cNvSpPr txBox="1"/>
          <p:nvPr/>
        </p:nvSpPr>
        <p:spPr>
          <a:xfrm>
            <a:off x="305294" y="5995232"/>
            <a:ext cx="2439033" cy="369332"/>
          </a:xfrm>
          <a:prstGeom prst="rect">
            <a:avLst/>
          </a:prstGeom>
          <a:noFill/>
        </p:spPr>
        <p:txBody>
          <a:bodyPr wrap="square" rtlCol="0">
            <a:spAutoFit/>
          </a:bodyPr>
          <a:lstStyle/>
          <a:p>
            <a:pPr algn="ctr"/>
            <a:r>
              <a:rPr lang="en-US" dirty="0"/>
              <a:t>Creditworthiness</a:t>
            </a:r>
          </a:p>
        </p:txBody>
      </p:sp>
      <p:sp>
        <p:nvSpPr>
          <p:cNvPr id="44" name="TextBox 43">
            <a:extLst>
              <a:ext uri="{FF2B5EF4-FFF2-40B4-BE49-F238E27FC236}">
                <a16:creationId xmlns:a16="http://schemas.microsoft.com/office/drawing/2014/main" id="{8BB9CB5F-9983-34AF-9BB0-947779C56760}"/>
              </a:ext>
            </a:extLst>
          </p:cNvPr>
          <p:cNvSpPr txBox="1"/>
          <p:nvPr/>
        </p:nvSpPr>
        <p:spPr>
          <a:xfrm>
            <a:off x="3625896" y="5950967"/>
            <a:ext cx="2266950" cy="369332"/>
          </a:xfrm>
          <a:prstGeom prst="rect">
            <a:avLst/>
          </a:prstGeom>
          <a:noFill/>
        </p:spPr>
        <p:txBody>
          <a:bodyPr wrap="square" rtlCol="0">
            <a:spAutoFit/>
          </a:bodyPr>
          <a:lstStyle/>
          <a:p>
            <a:pPr algn="ctr"/>
            <a:r>
              <a:rPr lang="en-US" dirty="0"/>
              <a:t>Cash flow</a:t>
            </a:r>
          </a:p>
        </p:txBody>
      </p:sp>
      <p:cxnSp>
        <p:nvCxnSpPr>
          <p:cNvPr id="45" name="Straight Arrow Connector 44">
            <a:extLst>
              <a:ext uri="{FF2B5EF4-FFF2-40B4-BE49-F238E27FC236}">
                <a16:creationId xmlns:a16="http://schemas.microsoft.com/office/drawing/2014/main" id="{AA5FAA14-E305-083B-5DFC-1E003AE7F2A5}"/>
              </a:ext>
            </a:extLst>
          </p:cNvPr>
          <p:cNvCxnSpPr>
            <a:cxnSpLocks/>
            <a:stCxn id="33" idx="1"/>
          </p:cNvCxnSpPr>
          <p:nvPr/>
        </p:nvCxnSpPr>
        <p:spPr>
          <a:xfrm flipH="1" flipV="1">
            <a:off x="6991336" y="3767810"/>
            <a:ext cx="351945" cy="88079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F451E565-D806-ADC2-40C5-1EC8A47A82FC}"/>
              </a:ext>
            </a:extLst>
          </p:cNvPr>
          <p:cNvCxnSpPr>
            <a:cxnSpLocks/>
          </p:cNvCxnSpPr>
          <p:nvPr/>
        </p:nvCxnSpPr>
        <p:spPr>
          <a:xfrm flipH="1">
            <a:off x="6970564" y="3121479"/>
            <a:ext cx="497530" cy="61358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192E193-C39F-686D-4891-91186F2EC9C0}"/>
              </a:ext>
            </a:extLst>
          </p:cNvPr>
          <p:cNvCxnSpPr>
            <a:cxnSpLocks/>
            <a:stCxn id="27" idx="0"/>
            <a:endCxn id="10" idx="2"/>
          </p:cNvCxnSpPr>
          <p:nvPr/>
        </p:nvCxnSpPr>
        <p:spPr>
          <a:xfrm flipV="1">
            <a:off x="4794355" y="2344437"/>
            <a:ext cx="0"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224964D-F8E9-945C-E22A-E746622FE98B}"/>
              </a:ext>
            </a:extLst>
          </p:cNvPr>
          <p:cNvSpPr txBox="1"/>
          <p:nvPr/>
        </p:nvSpPr>
        <p:spPr>
          <a:xfrm>
            <a:off x="3841963" y="1698106"/>
            <a:ext cx="1904784" cy="646331"/>
          </a:xfrm>
          <a:prstGeom prst="rect">
            <a:avLst/>
          </a:prstGeom>
          <a:noFill/>
        </p:spPr>
        <p:txBody>
          <a:bodyPr wrap="square" rtlCol="0">
            <a:spAutoFit/>
          </a:bodyPr>
          <a:lstStyle/>
          <a:p>
            <a:pPr algn="ctr"/>
            <a:r>
              <a:rPr lang="en-US" dirty="0"/>
              <a:t>Product/ service appeal</a:t>
            </a:r>
          </a:p>
        </p:txBody>
      </p:sp>
    </p:spTree>
    <p:extLst>
      <p:ext uri="{BB962C8B-B14F-4D97-AF65-F5344CB8AC3E}">
        <p14:creationId xmlns:p14="http://schemas.microsoft.com/office/powerpoint/2010/main" val="107342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pic>
        <p:nvPicPr>
          <p:cNvPr id="27" name="Picture 26">
            <a:extLst>
              <a:ext uri="{FF2B5EF4-FFF2-40B4-BE49-F238E27FC236}">
                <a16:creationId xmlns:a16="http://schemas.microsoft.com/office/drawing/2014/main" id="{CB2BDF3E-4FA1-07E4-C3B5-70193B8F7143}"/>
              </a:ext>
            </a:extLst>
          </p:cNvPr>
          <p:cNvPicPr>
            <a:picLocks noChangeAspect="1"/>
          </p:cNvPicPr>
          <p:nvPr/>
        </p:nvPicPr>
        <p:blipFill>
          <a:blip r:embed="rId3"/>
          <a:stretch>
            <a:fillRect/>
          </a:stretch>
        </p:blipFill>
        <p:spPr>
          <a:xfrm>
            <a:off x="2638918" y="3121479"/>
            <a:ext cx="4310874" cy="1937045"/>
          </a:xfrm>
          <a:prstGeom prst="rect">
            <a:avLst/>
          </a:prstGeom>
        </p:spPr>
      </p:pic>
      <p:sp>
        <p:nvSpPr>
          <p:cNvPr id="28" name="TextBox 27">
            <a:extLst>
              <a:ext uri="{FF2B5EF4-FFF2-40B4-BE49-F238E27FC236}">
                <a16:creationId xmlns:a16="http://schemas.microsoft.com/office/drawing/2014/main" id="{47099CA5-46FA-B0C0-2F66-7EAFAFD3D87E}"/>
              </a:ext>
            </a:extLst>
          </p:cNvPr>
          <p:cNvSpPr txBox="1"/>
          <p:nvPr/>
        </p:nvSpPr>
        <p:spPr>
          <a:xfrm>
            <a:off x="6991336" y="5898244"/>
            <a:ext cx="1724025" cy="646331"/>
          </a:xfrm>
          <a:prstGeom prst="rect">
            <a:avLst/>
          </a:prstGeom>
          <a:noFill/>
        </p:spPr>
        <p:txBody>
          <a:bodyPr wrap="square" rtlCol="0">
            <a:spAutoFit/>
          </a:bodyPr>
          <a:lstStyle/>
          <a:p>
            <a:pPr algn="ctr"/>
            <a:r>
              <a:rPr lang="en-US" dirty="0"/>
              <a:t>Key financial ratios</a:t>
            </a:r>
          </a:p>
        </p:txBody>
      </p:sp>
      <p:sp>
        <p:nvSpPr>
          <p:cNvPr id="29" name="TextBox 28">
            <a:extLst>
              <a:ext uri="{FF2B5EF4-FFF2-40B4-BE49-F238E27FC236}">
                <a16:creationId xmlns:a16="http://schemas.microsoft.com/office/drawing/2014/main" id="{5AEEC8D6-6C53-86F0-6532-8D09095CD667}"/>
              </a:ext>
            </a:extLst>
          </p:cNvPr>
          <p:cNvSpPr txBox="1"/>
          <p:nvPr/>
        </p:nvSpPr>
        <p:spPr>
          <a:xfrm>
            <a:off x="7153769" y="2705205"/>
            <a:ext cx="1724025" cy="646331"/>
          </a:xfrm>
          <a:prstGeom prst="rect">
            <a:avLst/>
          </a:prstGeom>
          <a:noFill/>
        </p:spPr>
        <p:txBody>
          <a:bodyPr wrap="square" rtlCol="0">
            <a:spAutoFit/>
          </a:bodyPr>
          <a:lstStyle/>
          <a:p>
            <a:pPr algn="ctr"/>
            <a:r>
              <a:rPr lang="en-US" dirty="0"/>
              <a:t>Nature of industry</a:t>
            </a:r>
          </a:p>
        </p:txBody>
      </p:sp>
      <p:sp>
        <p:nvSpPr>
          <p:cNvPr id="30" name="TextBox 29">
            <a:extLst>
              <a:ext uri="{FF2B5EF4-FFF2-40B4-BE49-F238E27FC236}">
                <a16:creationId xmlns:a16="http://schemas.microsoft.com/office/drawing/2014/main" id="{34DAA45F-61AF-FB2D-FBEA-17B3C2C48D60}"/>
              </a:ext>
            </a:extLst>
          </p:cNvPr>
          <p:cNvSpPr txBox="1"/>
          <p:nvPr/>
        </p:nvSpPr>
        <p:spPr>
          <a:xfrm>
            <a:off x="6192576" y="1694892"/>
            <a:ext cx="2053506" cy="646331"/>
          </a:xfrm>
          <a:prstGeom prst="rect">
            <a:avLst/>
          </a:prstGeom>
          <a:noFill/>
        </p:spPr>
        <p:txBody>
          <a:bodyPr wrap="square" rtlCol="0">
            <a:spAutoFit/>
          </a:bodyPr>
          <a:lstStyle/>
          <a:p>
            <a:pPr algn="ctr"/>
            <a:r>
              <a:rPr lang="en-US" dirty="0"/>
              <a:t>Nature and size of market</a:t>
            </a:r>
          </a:p>
        </p:txBody>
      </p:sp>
      <p:sp>
        <p:nvSpPr>
          <p:cNvPr id="31" name="TextBox 30">
            <a:extLst>
              <a:ext uri="{FF2B5EF4-FFF2-40B4-BE49-F238E27FC236}">
                <a16:creationId xmlns:a16="http://schemas.microsoft.com/office/drawing/2014/main" id="{2B5C562E-2AFE-4D99-1CCC-CCC581AD3BA7}"/>
              </a:ext>
            </a:extLst>
          </p:cNvPr>
          <p:cNvSpPr txBox="1"/>
          <p:nvPr/>
        </p:nvSpPr>
        <p:spPr>
          <a:xfrm>
            <a:off x="521404" y="2419236"/>
            <a:ext cx="1724025" cy="923330"/>
          </a:xfrm>
          <a:prstGeom prst="rect">
            <a:avLst/>
          </a:prstGeom>
          <a:noFill/>
        </p:spPr>
        <p:txBody>
          <a:bodyPr wrap="square" rtlCol="0">
            <a:spAutoFit/>
          </a:bodyPr>
          <a:lstStyle/>
          <a:p>
            <a:pPr algn="ctr"/>
            <a:r>
              <a:rPr lang="en-US" dirty="0"/>
              <a:t>Experience and track record of team</a:t>
            </a:r>
          </a:p>
        </p:txBody>
      </p:sp>
      <p:sp>
        <p:nvSpPr>
          <p:cNvPr id="32" name="TextBox 31">
            <a:extLst>
              <a:ext uri="{FF2B5EF4-FFF2-40B4-BE49-F238E27FC236}">
                <a16:creationId xmlns:a16="http://schemas.microsoft.com/office/drawing/2014/main" id="{B856EF55-8189-C84A-CC4E-C2B8FA657F77}"/>
              </a:ext>
            </a:extLst>
          </p:cNvPr>
          <p:cNvSpPr txBox="1"/>
          <p:nvPr/>
        </p:nvSpPr>
        <p:spPr>
          <a:xfrm>
            <a:off x="305294" y="4463940"/>
            <a:ext cx="1635513" cy="369332"/>
          </a:xfrm>
          <a:prstGeom prst="rect">
            <a:avLst/>
          </a:prstGeom>
          <a:noFill/>
        </p:spPr>
        <p:txBody>
          <a:bodyPr wrap="square" rtlCol="0">
            <a:spAutoFit/>
          </a:bodyPr>
          <a:lstStyle/>
          <a:p>
            <a:pPr algn="ctr"/>
            <a:r>
              <a:rPr lang="en-US" dirty="0"/>
              <a:t>Legal risks</a:t>
            </a:r>
          </a:p>
        </p:txBody>
      </p:sp>
      <p:sp>
        <p:nvSpPr>
          <p:cNvPr id="33" name="TextBox 32">
            <a:extLst>
              <a:ext uri="{FF2B5EF4-FFF2-40B4-BE49-F238E27FC236}">
                <a16:creationId xmlns:a16="http://schemas.microsoft.com/office/drawing/2014/main" id="{C65E4DE7-0F66-CE5C-4D49-52E4EB62E7E4}"/>
              </a:ext>
            </a:extLst>
          </p:cNvPr>
          <p:cNvSpPr txBox="1"/>
          <p:nvPr/>
        </p:nvSpPr>
        <p:spPr>
          <a:xfrm>
            <a:off x="7343281" y="4325440"/>
            <a:ext cx="1724025" cy="646331"/>
          </a:xfrm>
          <a:prstGeom prst="rect">
            <a:avLst/>
          </a:prstGeom>
          <a:noFill/>
        </p:spPr>
        <p:txBody>
          <a:bodyPr wrap="square" rtlCol="0">
            <a:spAutoFit/>
          </a:bodyPr>
          <a:lstStyle/>
          <a:p>
            <a:pPr algn="ctr"/>
            <a:r>
              <a:rPr lang="en-US" dirty="0"/>
              <a:t>Comparative advantage</a:t>
            </a:r>
          </a:p>
        </p:txBody>
      </p:sp>
      <p:sp>
        <p:nvSpPr>
          <p:cNvPr id="34" name="TextBox 33">
            <a:extLst>
              <a:ext uri="{FF2B5EF4-FFF2-40B4-BE49-F238E27FC236}">
                <a16:creationId xmlns:a16="http://schemas.microsoft.com/office/drawing/2014/main" id="{B85ABF7E-DA20-EB2C-5193-B0B73FE44959}"/>
              </a:ext>
            </a:extLst>
          </p:cNvPr>
          <p:cNvSpPr txBox="1"/>
          <p:nvPr/>
        </p:nvSpPr>
        <p:spPr>
          <a:xfrm>
            <a:off x="1776905" y="1698106"/>
            <a:ext cx="1724025" cy="646331"/>
          </a:xfrm>
          <a:prstGeom prst="rect">
            <a:avLst/>
          </a:prstGeom>
          <a:noFill/>
        </p:spPr>
        <p:txBody>
          <a:bodyPr wrap="square" rtlCol="0">
            <a:spAutoFit/>
          </a:bodyPr>
          <a:lstStyle/>
          <a:p>
            <a:pPr algn="ctr"/>
            <a:r>
              <a:rPr lang="en-US" dirty="0"/>
              <a:t>Revenue drivers</a:t>
            </a:r>
          </a:p>
        </p:txBody>
      </p:sp>
      <p:sp>
        <p:nvSpPr>
          <p:cNvPr id="35" name="TextBox 34">
            <a:extLst>
              <a:ext uri="{FF2B5EF4-FFF2-40B4-BE49-F238E27FC236}">
                <a16:creationId xmlns:a16="http://schemas.microsoft.com/office/drawing/2014/main" id="{45348339-FC8C-A0A0-160C-5865FED148C8}"/>
              </a:ext>
            </a:extLst>
          </p:cNvPr>
          <p:cNvSpPr txBox="1"/>
          <p:nvPr/>
        </p:nvSpPr>
        <p:spPr>
          <a:xfrm>
            <a:off x="76694" y="530652"/>
            <a:ext cx="8990612" cy="1107996"/>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Ten key factors</a:t>
            </a:r>
          </a:p>
          <a:p>
            <a:pPr algn="ctr"/>
            <a:r>
              <a:rPr lang="en-US" sz="1600" dirty="0">
                <a:latin typeface="Poppins" panose="00000500000000000000" pitchFamily="2" charset="0"/>
                <a:cs typeface="Poppins" panose="00000500000000000000" pitchFamily="2" charset="0"/>
              </a:rPr>
              <a:t>There are at least nine factors related to one or more of our “S” framework that matter a lot to investors and in some cases to lenders. This framework is introduced in the </a:t>
            </a:r>
            <a:r>
              <a:rPr lang="en-US" sz="1600" u="sng" dirty="0">
                <a:latin typeface="Poppins" panose="00000500000000000000" pitchFamily="2" charset="0"/>
                <a:cs typeface="Poppins" panose="00000500000000000000" pitchFamily="2" charset="0"/>
              </a:rPr>
              <a:t>Business Idea Canvas</a:t>
            </a:r>
            <a:r>
              <a:rPr lang="en-US" sz="1600" dirty="0">
                <a:latin typeface="Poppins" panose="00000500000000000000" pitchFamily="2" charset="0"/>
                <a:cs typeface="Poppins" panose="00000500000000000000" pitchFamily="2" charset="0"/>
              </a:rPr>
              <a:t> presentation. </a:t>
            </a:r>
            <a:endParaRPr lang="en-US" sz="1600" u="none" dirty="0">
              <a:solidFill>
                <a:schemeClr val="tx1"/>
              </a:solidFill>
              <a:latin typeface="Poppins" panose="00000500000000000000" pitchFamily="2" charset="0"/>
              <a:cs typeface="Poppins" panose="00000500000000000000" pitchFamily="2" charset="0"/>
            </a:endParaRPr>
          </a:p>
        </p:txBody>
      </p:sp>
      <p:cxnSp>
        <p:nvCxnSpPr>
          <p:cNvPr id="36" name="Straight Arrow Connector 35">
            <a:extLst>
              <a:ext uri="{FF2B5EF4-FFF2-40B4-BE49-F238E27FC236}">
                <a16:creationId xmlns:a16="http://schemas.microsoft.com/office/drawing/2014/main" id="{73FFDE62-2E15-CF11-24CF-EB294C1F56A1}"/>
              </a:ext>
            </a:extLst>
          </p:cNvPr>
          <p:cNvCxnSpPr>
            <a:cxnSpLocks/>
            <a:endCxn id="32" idx="3"/>
          </p:cNvCxnSpPr>
          <p:nvPr/>
        </p:nvCxnSpPr>
        <p:spPr>
          <a:xfrm flipH="1">
            <a:off x="1940807" y="3744035"/>
            <a:ext cx="698111" cy="904571"/>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EF3705E-90EC-CB12-5678-5ED955A068A1}"/>
              </a:ext>
            </a:extLst>
          </p:cNvPr>
          <p:cNvCxnSpPr>
            <a:cxnSpLocks/>
            <a:endCxn id="31" idx="3"/>
          </p:cNvCxnSpPr>
          <p:nvPr/>
        </p:nvCxnSpPr>
        <p:spPr>
          <a:xfrm flipH="1" flipV="1">
            <a:off x="2245429" y="2880901"/>
            <a:ext cx="393489" cy="863134"/>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6171479-9C55-42C9-ED26-F2102473DFB0}"/>
              </a:ext>
            </a:extLst>
          </p:cNvPr>
          <p:cNvCxnSpPr>
            <a:cxnSpLocks/>
            <a:stCxn id="27" idx="0"/>
            <a:endCxn id="34" idx="2"/>
          </p:cNvCxnSpPr>
          <p:nvPr/>
        </p:nvCxnSpPr>
        <p:spPr>
          <a:xfrm flipH="1" flipV="1">
            <a:off x="2638918" y="2344437"/>
            <a:ext cx="2155437"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FD2D58B-798B-F4A4-1095-CE156301B456}"/>
              </a:ext>
            </a:extLst>
          </p:cNvPr>
          <p:cNvCxnSpPr>
            <a:cxnSpLocks/>
            <a:stCxn id="27" idx="0"/>
            <a:endCxn id="30" idx="2"/>
          </p:cNvCxnSpPr>
          <p:nvPr/>
        </p:nvCxnSpPr>
        <p:spPr>
          <a:xfrm flipV="1">
            <a:off x="4794355" y="2341223"/>
            <a:ext cx="2424974" cy="78025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5A64C89-B227-F375-5484-A5ADE2896DD0}"/>
              </a:ext>
            </a:extLst>
          </p:cNvPr>
          <p:cNvCxnSpPr>
            <a:cxnSpLocks/>
            <a:stCxn id="43" idx="0"/>
            <a:endCxn id="27" idx="2"/>
          </p:cNvCxnSpPr>
          <p:nvPr/>
        </p:nvCxnSpPr>
        <p:spPr>
          <a:xfrm flipV="1">
            <a:off x="1524811" y="5058524"/>
            <a:ext cx="3269544" cy="936708"/>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0EFDB226-28F8-F3A5-E475-BE1BD52F7F14}"/>
              </a:ext>
            </a:extLst>
          </p:cNvPr>
          <p:cNvCxnSpPr>
            <a:cxnSpLocks/>
            <a:endCxn id="27" idx="2"/>
          </p:cNvCxnSpPr>
          <p:nvPr/>
        </p:nvCxnSpPr>
        <p:spPr>
          <a:xfrm flipV="1">
            <a:off x="4794355" y="5058524"/>
            <a:ext cx="0" cy="76706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CFE70FF-DC3F-2469-CACB-B64992DD3BB2}"/>
              </a:ext>
            </a:extLst>
          </p:cNvPr>
          <p:cNvCxnSpPr>
            <a:cxnSpLocks/>
            <a:stCxn id="28" idx="0"/>
            <a:endCxn id="27" idx="2"/>
          </p:cNvCxnSpPr>
          <p:nvPr/>
        </p:nvCxnSpPr>
        <p:spPr>
          <a:xfrm flipH="1" flipV="1">
            <a:off x="4794355" y="5058524"/>
            <a:ext cx="3058994" cy="83972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D239E50-3C80-F587-89AC-D6945BFBB7E8}"/>
              </a:ext>
            </a:extLst>
          </p:cNvPr>
          <p:cNvSpPr txBox="1"/>
          <p:nvPr/>
        </p:nvSpPr>
        <p:spPr>
          <a:xfrm>
            <a:off x="305294" y="5995232"/>
            <a:ext cx="2439033" cy="369332"/>
          </a:xfrm>
          <a:prstGeom prst="rect">
            <a:avLst/>
          </a:prstGeom>
          <a:noFill/>
        </p:spPr>
        <p:txBody>
          <a:bodyPr wrap="square" rtlCol="0">
            <a:spAutoFit/>
          </a:bodyPr>
          <a:lstStyle/>
          <a:p>
            <a:pPr algn="ctr"/>
            <a:r>
              <a:rPr lang="en-US" dirty="0"/>
              <a:t>Creditworthiness</a:t>
            </a:r>
          </a:p>
        </p:txBody>
      </p:sp>
      <p:sp>
        <p:nvSpPr>
          <p:cNvPr id="44" name="TextBox 43">
            <a:extLst>
              <a:ext uri="{FF2B5EF4-FFF2-40B4-BE49-F238E27FC236}">
                <a16:creationId xmlns:a16="http://schemas.microsoft.com/office/drawing/2014/main" id="{8BB9CB5F-9983-34AF-9BB0-947779C56760}"/>
              </a:ext>
            </a:extLst>
          </p:cNvPr>
          <p:cNvSpPr txBox="1"/>
          <p:nvPr/>
        </p:nvSpPr>
        <p:spPr>
          <a:xfrm>
            <a:off x="3625896" y="5950967"/>
            <a:ext cx="2266950" cy="369332"/>
          </a:xfrm>
          <a:prstGeom prst="rect">
            <a:avLst/>
          </a:prstGeom>
          <a:noFill/>
        </p:spPr>
        <p:txBody>
          <a:bodyPr wrap="square" rtlCol="0">
            <a:spAutoFit/>
          </a:bodyPr>
          <a:lstStyle/>
          <a:p>
            <a:pPr algn="ctr"/>
            <a:r>
              <a:rPr lang="en-US" dirty="0"/>
              <a:t>Cash flow</a:t>
            </a:r>
          </a:p>
        </p:txBody>
      </p:sp>
      <p:cxnSp>
        <p:nvCxnSpPr>
          <p:cNvPr id="45" name="Straight Arrow Connector 44">
            <a:extLst>
              <a:ext uri="{FF2B5EF4-FFF2-40B4-BE49-F238E27FC236}">
                <a16:creationId xmlns:a16="http://schemas.microsoft.com/office/drawing/2014/main" id="{AA5FAA14-E305-083B-5DFC-1E003AE7F2A5}"/>
              </a:ext>
            </a:extLst>
          </p:cNvPr>
          <p:cNvCxnSpPr>
            <a:cxnSpLocks/>
            <a:stCxn id="33" idx="1"/>
          </p:cNvCxnSpPr>
          <p:nvPr/>
        </p:nvCxnSpPr>
        <p:spPr>
          <a:xfrm flipH="1" flipV="1">
            <a:off x="6991336" y="3767810"/>
            <a:ext cx="351945" cy="88079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F451E565-D806-ADC2-40C5-1EC8A47A82FC}"/>
              </a:ext>
            </a:extLst>
          </p:cNvPr>
          <p:cNvCxnSpPr>
            <a:cxnSpLocks/>
          </p:cNvCxnSpPr>
          <p:nvPr/>
        </p:nvCxnSpPr>
        <p:spPr>
          <a:xfrm flipH="1">
            <a:off x="6970564" y="3121479"/>
            <a:ext cx="497530" cy="61358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192E193-C39F-686D-4891-91186F2EC9C0}"/>
              </a:ext>
            </a:extLst>
          </p:cNvPr>
          <p:cNvCxnSpPr>
            <a:cxnSpLocks/>
            <a:stCxn id="27" idx="0"/>
            <a:endCxn id="10" idx="2"/>
          </p:cNvCxnSpPr>
          <p:nvPr/>
        </p:nvCxnSpPr>
        <p:spPr>
          <a:xfrm flipV="1">
            <a:off x="4794355" y="2344437"/>
            <a:ext cx="0"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224964D-F8E9-945C-E22A-E746622FE98B}"/>
              </a:ext>
            </a:extLst>
          </p:cNvPr>
          <p:cNvSpPr txBox="1"/>
          <p:nvPr/>
        </p:nvSpPr>
        <p:spPr>
          <a:xfrm>
            <a:off x="3841963" y="1698106"/>
            <a:ext cx="1904784" cy="646331"/>
          </a:xfrm>
          <a:prstGeom prst="rect">
            <a:avLst/>
          </a:prstGeom>
          <a:noFill/>
        </p:spPr>
        <p:txBody>
          <a:bodyPr wrap="square" rtlCol="0">
            <a:spAutoFit/>
          </a:bodyPr>
          <a:lstStyle/>
          <a:p>
            <a:pPr algn="ctr"/>
            <a:r>
              <a:rPr lang="en-US" dirty="0"/>
              <a:t>Product/ service appeal</a:t>
            </a:r>
          </a:p>
        </p:txBody>
      </p:sp>
      <p:sp>
        <p:nvSpPr>
          <p:cNvPr id="3" name="Rectangle 2">
            <a:extLst>
              <a:ext uri="{FF2B5EF4-FFF2-40B4-BE49-F238E27FC236}">
                <a16:creationId xmlns:a16="http://schemas.microsoft.com/office/drawing/2014/main" id="{5280AB2A-F28F-D684-24BD-17CB3F616660}"/>
              </a:ext>
            </a:extLst>
          </p:cNvPr>
          <p:cNvSpPr/>
          <p:nvPr/>
        </p:nvSpPr>
        <p:spPr>
          <a:xfrm>
            <a:off x="0" y="0"/>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9B3F8FA-8FB5-4298-281A-E577900C506D}"/>
              </a:ext>
            </a:extLst>
          </p:cNvPr>
          <p:cNvSpPr/>
          <p:nvPr/>
        </p:nvSpPr>
        <p:spPr>
          <a:xfrm>
            <a:off x="1524810" y="1595769"/>
            <a:ext cx="6410149" cy="40301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242EBB-B410-338D-07D1-D3D5E7A8B381}"/>
              </a:ext>
            </a:extLst>
          </p:cNvPr>
          <p:cNvSpPr txBox="1"/>
          <p:nvPr/>
        </p:nvSpPr>
        <p:spPr>
          <a:xfrm>
            <a:off x="1793518" y="1796905"/>
            <a:ext cx="5818470" cy="3693319"/>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Only certain types of businesses are attractive to equity-based investors</a:t>
            </a:r>
          </a:p>
          <a:p>
            <a:pPr algn="ctr"/>
            <a:endParaRPr lang="en-US" b="1"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As explained in the </a:t>
            </a:r>
            <a:r>
              <a:rPr lang="en-US" u="sng" dirty="0">
                <a:latin typeface="Poppins" panose="00000500000000000000" pitchFamily="2" charset="0"/>
                <a:cs typeface="Poppins" panose="00000500000000000000" pitchFamily="2" charset="0"/>
              </a:rPr>
              <a:t>Introduction to Financing</a:t>
            </a:r>
            <a:r>
              <a:rPr lang="en-US" dirty="0">
                <a:latin typeface="Poppins" panose="00000500000000000000" pitchFamily="2" charset="0"/>
                <a:cs typeface="Poppins" panose="00000500000000000000" pitchFamily="2" charset="0"/>
              </a:rPr>
              <a:t> presentation, investors are likely to conduct “due diligence” to know whether a business is a good one to invest in. We will use this framework to highlight a few key factors that make a business especially attractive to equity-based investors. Often, equity-based investors are interested in unique aspects, or combinations, of these ten factors. However, all factors are potentially important.</a:t>
            </a:r>
            <a:endParaRPr lang="en-US"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34194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320092C-6BC6-4A5D-9A54-C1E8818B3E44}"/>
              </a:ext>
            </a:extLst>
          </p:cNvPr>
          <p:cNvSpPr txBox="1"/>
          <p:nvPr/>
        </p:nvSpPr>
        <p:spPr>
          <a:xfrm>
            <a:off x="76694" y="530652"/>
            <a:ext cx="8990612" cy="1107996"/>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Ten key factors</a:t>
            </a:r>
          </a:p>
          <a:p>
            <a:pPr algn="ctr"/>
            <a:r>
              <a:rPr lang="en-US" sz="1600" dirty="0">
                <a:latin typeface="Poppins" panose="00000500000000000000" pitchFamily="2" charset="0"/>
                <a:cs typeface="Poppins" panose="00000500000000000000" pitchFamily="2" charset="0"/>
              </a:rPr>
              <a:t>There are at least nine factors related to one or more of our “S” framework that matter a lot to investors and in some cases to lenders. This framework is introduced in the </a:t>
            </a:r>
            <a:r>
              <a:rPr lang="en-US" sz="1600" u="sng" dirty="0">
                <a:latin typeface="Poppins" panose="00000500000000000000" pitchFamily="2" charset="0"/>
                <a:cs typeface="Poppins" panose="00000500000000000000" pitchFamily="2" charset="0"/>
              </a:rPr>
              <a:t>Business Idea Canvas</a:t>
            </a:r>
            <a:r>
              <a:rPr lang="en-US" sz="1600" dirty="0">
                <a:latin typeface="Poppins" panose="00000500000000000000" pitchFamily="2" charset="0"/>
                <a:cs typeface="Poppins" panose="00000500000000000000" pitchFamily="2" charset="0"/>
              </a:rPr>
              <a:t> presentation. </a:t>
            </a:r>
            <a:endParaRPr lang="en-US" sz="1600" u="none" dirty="0">
              <a:solidFill>
                <a:schemeClr val="tx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pic>
        <p:nvPicPr>
          <p:cNvPr id="27" name="Picture 26">
            <a:extLst>
              <a:ext uri="{FF2B5EF4-FFF2-40B4-BE49-F238E27FC236}">
                <a16:creationId xmlns:a16="http://schemas.microsoft.com/office/drawing/2014/main" id="{CB2BDF3E-4FA1-07E4-C3B5-70193B8F7143}"/>
              </a:ext>
            </a:extLst>
          </p:cNvPr>
          <p:cNvPicPr>
            <a:picLocks noChangeAspect="1"/>
          </p:cNvPicPr>
          <p:nvPr/>
        </p:nvPicPr>
        <p:blipFill>
          <a:blip r:embed="rId3"/>
          <a:stretch>
            <a:fillRect/>
          </a:stretch>
        </p:blipFill>
        <p:spPr>
          <a:xfrm>
            <a:off x="2638918" y="3121479"/>
            <a:ext cx="4310874" cy="1937045"/>
          </a:xfrm>
          <a:prstGeom prst="rect">
            <a:avLst/>
          </a:prstGeom>
        </p:spPr>
      </p:pic>
      <p:sp>
        <p:nvSpPr>
          <p:cNvPr id="28" name="TextBox 27">
            <a:extLst>
              <a:ext uri="{FF2B5EF4-FFF2-40B4-BE49-F238E27FC236}">
                <a16:creationId xmlns:a16="http://schemas.microsoft.com/office/drawing/2014/main" id="{47099CA5-46FA-B0C0-2F66-7EAFAFD3D87E}"/>
              </a:ext>
            </a:extLst>
          </p:cNvPr>
          <p:cNvSpPr txBox="1"/>
          <p:nvPr/>
        </p:nvSpPr>
        <p:spPr>
          <a:xfrm>
            <a:off x="6991336" y="5898244"/>
            <a:ext cx="1724025" cy="646331"/>
          </a:xfrm>
          <a:prstGeom prst="rect">
            <a:avLst/>
          </a:prstGeom>
          <a:noFill/>
        </p:spPr>
        <p:txBody>
          <a:bodyPr wrap="square" rtlCol="0">
            <a:spAutoFit/>
          </a:bodyPr>
          <a:lstStyle/>
          <a:p>
            <a:pPr algn="ctr"/>
            <a:r>
              <a:rPr lang="en-US" dirty="0"/>
              <a:t>Key financial ratios</a:t>
            </a:r>
          </a:p>
        </p:txBody>
      </p:sp>
      <p:sp>
        <p:nvSpPr>
          <p:cNvPr id="29" name="TextBox 28">
            <a:extLst>
              <a:ext uri="{FF2B5EF4-FFF2-40B4-BE49-F238E27FC236}">
                <a16:creationId xmlns:a16="http://schemas.microsoft.com/office/drawing/2014/main" id="{5AEEC8D6-6C53-86F0-6532-8D09095CD667}"/>
              </a:ext>
            </a:extLst>
          </p:cNvPr>
          <p:cNvSpPr txBox="1"/>
          <p:nvPr/>
        </p:nvSpPr>
        <p:spPr>
          <a:xfrm>
            <a:off x="7153769" y="2705205"/>
            <a:ext cx="1724025" cy="646331"/>
          </a:xfrm>
          <a:prstGeom prst="rect">
            <a:avLst/>
          </a:prstGeom>
          <a:noFill/>
        </p:spPr>
        <p:txBody>
          <a:bodyPr wrap="square" rtlCol="0">
            <a:spAutoFit/>
          </a:bodyPr>
          <a:lstStyle/>
          <a:p>
            <a:pPr algn="ctr"/>
            <a:r>
              <a:rPr lang="en-US" dirty="0"/>
              <a:t>Nature of industry</a:t>
            </a:r>
          </a:p>
        </p:txBody>
      </p:sp>
      <p:sp>
        <p:nvSpPr>
          <p:cNvPr id="30" name="TextBox 29">
            <a:extLst>
              <a:ext uri="{FF2B5EF4-FFF2-40B4-BE49-F238E27FC236}">
                <a16:creationId xmlns:a16="http://schemas.microsoft.com/office/drawing/2014/main" id="{34DAA45F-61AF-FB2D-FBEA-17B3C2C48D60}"/>
              </a:ext>
            </a:extLst>
          </p:cNvPr>
          <p:cNvSpPr txBox="1"/>
          <p:nvPr/>
        </p:nvSpPr>
        <p:spPr>
          <a:xfrm>
            <a:off x="6192576" y="1694892"/>
            <a:ext cx="2053506" cy="646331"/>
          </a:xfrm>
          <a:prstGeom prst="rect">
            <a:avLst/>
          </a:prstGeom>
          <a:noFill/>
        </p:spPr>
        <p:txBody>
          <a:bodyPr wrap="square" rtlCol="0">
            <a:spAutoFit/>
          </a:bodyPr>
          <a:lstStyle/>
          <a:p>
            <a:pPr algn="ctr"/>
            <a:r>
              <a:rPr lang="en-US" dirty="0"/>
              <a:t>Nature and size of market</a:t>
            </a:r>
          </a:p>
        </p:txBody>
      </p:sp>
      <p:sp>
        <p:nvSpPr>
          <p:cNvPr id="31" name="TextBox 30">
            <a:extLst>
              <a:ext uri="{FF2B5EF4-FFF2-40B4-BE49-F238E27FC236}">
                <a16:creationId xmlns:a16="http://schemas.microsoft.com/office/drawing/2014/main" id="{2B5C562E-2AFE-4D99-1CCC-CCC581AD3BA7}"/>
              </a:ext>
            </a:extLst>
          </p:cNvPr>
          <p:cNvSpPr txBox="1"/>
          <p:nvPr/>
        </p:nvSpPr>
        <p:spPr>
          <a:xfrm>
            <a:off x="521404" y="2419236"/>
            <a:ext cx="1724025" cy="923330"/>
          </a:xfrm>
          <a:prstGeom prst="rect">
            <a:avLst/>
          </a:prstGeom>
          <a:noFill/>
        </p:spPr>
        <p:txBody>
          <a:bodyPr wrap="square" rtlCol="0">
            <a:spAutoFit/>
          </a:bodyPr>
          <a:lstStyle/>
          <a:p>
            <a:pPr algn="ctr"/>
            <a:r>
              <a:rPr lang="en-US" dirty="0"/>
              <a:t>Experience and track record of team</a:t>
            </a:r>
          </a:p>
        </p:txBody>
      </p:sp>
      <p:sp>
        <p:nvSpPr>
          <p:cNvPr id="32" name="TextBox 31">
            <a:extLst>
              <a:ext uri="{FF2B5EF4-FFF2-40B4-BE49-F238E27FC236}">
                <a16:creationId xmlns:a16="http://schemas.microsoft.com/office/drawing/2014/main" id="{B856EF55-8189-C84A-CC4E-C2B8FA657F77}"/>
              </a:ext>
            </a:extLst>
          </p:cNvPr>
          <p:cNvSpPr txBox="1"/>
          <p:nvPr/>
        </p:nvSpPr>
        <p:spPr>
          <a:xfrm>
            <a:off x="305294" y="4463940"/>
            <a:ext cx="1635513" cy="369332"/>
          </a:xfrm>
          <a:prstGeom prst="rect">
            <a:avLst/>
          </a:prstGeom>
          <a:noFill/>
        </p:spPr>
        <p:txBody>
          <a:bodyPr wrap="square" rtlCol="0">
            <a:spAutoFit/>
          </a:bodyPr>
          <a:lstStyle/>
          <a:p>
            <a:pPr algn="ctr"/>
            <a:r>
              <a:rPr lang="en-US" dirty="0"/>
              <a:t>Legal risks</a:t>
            </a:r>
          </a:p>
        </p:txBody>
      </p:sp>
      <p:sp>
        <p:nvSpPr>
          <p:cNvPr id="33" name="TextBox 32">
            <a:extLst>
              <a:ext uri="{FF2B5EF4-FFF2-40B4-BE49-F238E27FC236}">
                <a16:creationId xmlns:a16="http://schemas.microsoft.com/office/drawing/2014/main" id="{C65E4DE7-0F66-CE5C-4D49-52E4EB62E7E4}"/>
              </a:ext>
            </a:extLst>
          </p:cNvPr>
          <p:cNvSpPr txBox="1"/>
          <p:nvPr/>
        </p:nvSpPr>
        <p:spPr>
          <a:xfrm>
            <a:off x="7343281" y="4325440"/>
            <a:ext cx="1724025" cy="646331"/>
          </a:xfrm>
          <a:prstGeom prst="rect">
            <a:avLst/>
          </a:prstGeom>
          <a:noFill/>
        </p:spPr>
        <p:txBody>
          <a:bodyPr wrap="square" rtlCol="0">
            <a:spAutoFit/>
          </a:bodyPr>
          <a:lstStyle/>
          <a:p>
            <a:pPr algn="ctr"/>
            <a:r>
              <a:rPr lang="en-US" dirty="0"/>
              <a:t>Comparative advantage</a:t>
            </a:r>
          </a:p>
        </p:txBody>
      </p:sp>
      <p:sp>
        <p:nvSpPr>
          <p:cNvPr id="34" name="TextBox 33">
            <a:extLst>
              <a:ext uri="{FF2B5EF4-FFF2-40B4-BE49-F238E27FC236}">
                <a16:creationId xmlns:a16="http://schemas.microsoft.com/office/drawing/2014/main" id="{B85ABF7E-DA20-EB2C-5193-B0B73FE44959}"/>
              </a:ext>
            </a:extLst>
          </p:cNvPr>
          <p:cNvSpPr txBox="1"/>
          <p:nvPr/>
        </p:nvSpPr>
        <p:spPr>
          <a:xfrm>
            <a:off x="1776905" y="1698106"/>
            <a:ext cx="1724025" cy="646331"/>
          </a:xfrm>
          <a:prstGeom prst="rect">
            <a:avLst/>
          </a:prstGeom>
          <a:noFill/>
        </p:spPr>
        <p:txBody>
          <a:bodyPr wrap="square" rtlCol="0">
            <a:spAutoFit/>
          </a:bodyPr>
          <a:lstStyle/>
          <a:p>
            <a:pPr algn="ctr"/>
            <a:r>
              <a:rPr lang="en-US" dirty="0"/>
              <a:t>Revenue drivers</a:t>
            </a:r>
          </a:p>
        </p:txBody>
      </p:sp>
      <p:cxnSp>
        <p:nvCxnSpPr>
          <p:cNvPr id="36" name="Straight Arrow Connector 35">
            <a:extLst>
              <a:ext uri="{FF2B5EF4-FFF2-40B4-BE49-F238E27FC236}">
                <a16:creationId xmlns:a16="http://schemas.microsoft.com/office/drawing/2014/main" id="{73FFDE62-2E15-CF11-24CF-EB294C1F56A1}"/>
              </a:ext>
            </a:extLst>
          </p:cNvPr>
          <p:cNvCxnSpPr>
            <a:cxnSpLocks/>
            <a:endCxn id="32" idx="3"/>
          </p:cNvCxnSpPr>
          <p:nvPr/>
        </p:nvCxnSpPr>
        <p:spPr>
          <a:xfrm flipH="1">
            <a:off x="1940807" y="3744035"/>
            <a:ext cx="698111" cy="904571"/>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EF3705E-90EC-CB12-5678-5ED955A068A1}"/>
              </a:ext>
            </a:extLst>
          </p:cNvPr>
          <p:cNvCxnSpPr>
            <a:cxnSpLocks/>
            <a:endCxn id="31" idx="3"/>
          </p:cNvCxnSpPr>
          <p:nvPr/>
        </p:nvCxnSpPr>
        <p:spPr>
          <a:xfrm flipH="1" flipV="1">
            <a:off x="2245429" y="2880901"/>
            <a:ext cx="393489" cy="863134"/>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6171479-9C55-42C9-ED26-F2102473DFB0}"/>
              </a:ext>
            </a:extLst>
          </p:cNvPr>
          <p:cNvCxnSpPr>
            <a:cxnSpLocks/>
            <a:stCxn id="27" idx="0"/>
            <a:endCxn id="34" idx="2"/>
          </p:cNvCxnSpPr>
          <p:nvPr/>
        </p:nvCxnSpPr>
        <p:spPr>
          <a:xfrm flipH="1" flipV="1">
            <a:off x="2638918" y="2344437"/>
            <a:ext cx="2155437"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FD2D58B-798B-F4A4-1095-CE156301B456}"/>
              </a:ext>
            </a:extLst>
          </p:cNvPr>
          <p:cNvCxnSpPr>
            <a:cxnSpLocks/>
            <a:stCxn id="27" idx="0"/>
            <a:endCxn id="30" idx="2"/>
          </p:cNvCxnSpPr>
          <p:nvPr/>
        </p:nvCxnSpPr>
        <p:spPr>
          <a:xfrm flipV="1">
            <a:off x="4794355" y="2341223"/>
            <a:ext cx="2424974" cy="78025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5A64C89-B227-F375-5484-A5ADE2896DD0}"/>
              </a:ext>
            </a:extLst>
          </p:cNvPr>
          <p:cNvCxnSpPr>
            <a:cxnSpLocks/>
            <a:stCxn id="43" idx="0"/>
            <a:endCxn id="27" idx="2"/>
          </p:cNvCxnSpPr>
          <p:nvPr/>
        </p:nvCxnSpPr>
        <p:spPr>
          <a:xfrm flipV="1">
            <a:off x="1524811" y="5058524"/>
            <a:ext cx="3269544" cy="936708"/>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0EFDB226-28F8-F3A5-E475-BE1BD52F7F14}"/>
              </a:ext>
            </a:extLst>
          </p:cNvPr>
          <p:cNvCxnSpPr>
            <a:cxnSpLocks/>
            <a:endCxn id="27" idx="2"/>
          </p:cNvCxnSpPr>
          <p:nvPr/>
        </p:nvCxnSpPr>
        <p:spPr>
          <a:xfrm flipV="1">
            <a:off x="4794355" y="5058524"/>
            <a:ext cx="0" cy="76706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CFE70FF-DC3F-2469-CACB-B64992DD3BB2}"/>
              </a:ext>
            </a:extLst>
          </p:cNvPr>
          <p:cNvCxnSpPr>
            <a:cxnSpLocks/>
            <a:stCxn id="28" idx="0"/>
            <a:endCxn id="27" idx="2"/>
          </p:cNvCxnSpPr>
          <p:nvPr/>
        </p:nvCxnSpPr>
        <p:spPr>
          <a:xfrm flipH="1" flipV="1">
            <a:off x="4794355" y="5058524"/>
            <a:ext cx="3058994" cy="83972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D239E50-3C80-F587-89AC-D6945BFBB7E8}"/>
              </a:ext>
            </a:extLst>
          </p:cNvPr>
          <p:cNvSpPr txBox="1"/>
          <p:nvPr/>
        </p:nvSpPr>
        <p:spPr>
          <a:xfrm>
            <a:off x="305294" y="5995232"/>
            <a:ext cx="2439033" cy="369332"/>
          </a:xfrm>
          <a:prstGeom prst="rect">
            <a:avLst/>
          </a:prstGeom>
          <a:noFill/>
        </p:spPr>
        <p:txBody>
          <a:bodyPr wrap="square" rtlCol="0">
            <a:spAutoFit/>
          </a:bodyPr>
          <a:lstStyle/>
          <a:p>
            <a:pPr algn="ctr"/>
            <a:r>
              <a:rPr lang="en-US" dirty="0"/>
              <a:t>Creditworthiness</a:t>
            </a:r>
          </a:p>
        </p:txBody>
      </p:sp>
      <p:sp>
        <p:nvSpPr>
          <p:cNvPr id="44" name="TextBox 43">
            <a:extLst>
              <a:ext uri="{FF2B5EF4-FFF2-40B4-BE49-F238E27FC236}">
                <a16:creationId xmlns:a16="http://schemas.microsoft.com/office/drawing/2014/main" id="{8BB9CB5F-9983-34AF-9BB0-947779C56760}"/>
              </a:ext>
            </a:extLst>
          </p:cNvPr>
          <p:cNvSpPr txBox="1"/>
          <p:nvPr/>
        </p:nvSpPr>
        <p:spPr>
          <a:xfrm>
            <a:off x="3625896" y="5950967"/>
            <a:ext cx="2266950" cy="369332"/>
          </a:xfrm>
          <a:prstGeom prst="rect">
            <a:avLst/>
          </a:prstGeom>
          <a:noFill/>
        </p:spPr>
        <p:txBody>
          <a:bodyPr wrap="square" rtlCol="0">
            <a:spAutoFit/>
          </a:bodyPr>
          <a:lstStyle/>
          <a:p>
            <a:pPr algn="ctr"/>
            <a:r>
              <a:rPr lang="en-US" dirty="0"/>
              <a:t>Cash flow</a:t>
            </a:r>
          </a:p>
        </p:txBody>
      </p:sp>
      <p:cxnSp>
        <p:nvCxnSpPr>
          <p:cNvPr id="45" name="Straight Arrow Connector 44">
            <a:extLst>
              <a:ext uri="{FF2B5EF4-FFF2-40B4-BE49-F238E27FC236}">
                <a16:creationId xmlns:a16="http://schemas.microsoft.com/office/drawing/2014/main" id="{AA5FAA14-E305-083B-5DFC-1E003AE7F2A5}"/>
              </a:ext>
            </a:extLst>
          </p:cNvPr>
          <p:cNvCxnSpPr>
            <a:cxnSpLocks/>
            <a:stCxn id="33" idx="1"/>
          </p:cNvCxnSpPr>
          <p:nvPr/>
        </p:nvCxnSpPr>
        <p:spPr>
          <a:xfrm flipH="1" flipV="1">
            <a:off x="6991336" y="3767810"/>
            <a:ext cx="351945" cy="88079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F451E565-D806-ADC2-40C5-1EC8A47A82FC}"/>
              </a:ext>
            </a:extLst>
          </p:cNvPr>
          <p:cNvCxnSpPr>
            <a:cxnSpLocks/>
          </p:cNvCxnSpPr>
          <p:nvPr/>
        </p:nvCxnSpPr>
        <p:spPr>
          <a:xfrm flipH="1">
            <a:off x="6970564" y="3121479"/>
            <a:ext cx="497530" cy="61358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192E193-C39F-686D-4891-91186F2EC9C0}"/>
              </a:ext>
            </a:extLst>
          </p:cNvPr>
          <p:cNvCxnSpPr>
            <a:cxnSpLocks/>
            <a:stCxn id="27" idx="0"/>
            <a:endCxn id="10" idx="2"/>
          </p:cNvCxnSpPr>
          <p:nvPr/>
        </p:nvCxnSpPr>
        <p:spPr>
          <a:xfrm flipV="1">
            <a:off x="4794355" y="2344437"/>
            <a:ext cx="0"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224964D-F8E9-945C-E22A-E746622FE98B}"/>
              </a:ext>
            </a:extLst>
          </p:cNvPr>
          <p:cNvSpPr txBox="1"/>
          <p:nvPr/>
        </p:nvSpPr>
        <p:spPr>
          <a:xfrm>
            <a:off x="3841963" y="1698106"/>
            <a:ext cx="1904784" cy="646331"/>
          </a:xfrm>
          <a:prstGeom prst="rect">
            <a:avLst/>
          </a:prstGeom>
          <a:noFill/>
        </p:spPr>
        <p:txBody>
          <a:bodyPr wrap="square" rtlCol="0">
            <a:spAutoFit/>
          </a:bodyPr>
          <a:lstStyle/>
          <a:p>
            <a:pPr algn="ctr"/>
            <a:r>
              <a:rPr lang="en-US" dirty="0"/>
              <a:t>Product/ service appeal</a:t>
            </a:r>
          </a:p>
        </p:txBody>
      </p:sp>
      <p:sp>
        <p:nvSpPr>
          <p:cNvPr id="3" name="Rectangle 2">
            <a:extLst>
              <a:ext uri="{FF2B5EF4-FFF2-40B4-BE49-F238E27FC236}">
                <a16:creationId xmlns:a16="http://schemas.microsoft.com/office/drawing/2014/main" id="{5280AB2A-F28F-D684-24BD-17CB3F616660}"/>
              </a:ext>
            </a:extLst>
          </p:cNvPr>
          <p:cNvSpPr/>
          <p:nvPr/>
        </p:nvSpPr>
        <p:spPr>
          <a:xfrm>
            <a:off x="1" y="0"/>
            <a:ext cx="367204" cy="68580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B09060E-2377-823D-1B11-3D4905B3538E}"/>
              </a:ext>
            </a:extLst>
          </p:cNvPr>
          <p:cNvSpPr/>
          <p:nvPr/>
        </p:nvSpPr>
        <p:spPr>
          <a:xfrm>
            <a:off x="367205" y="0"/>
            <a:ext cx="8776795" cy="1578125"/>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D89E08-DB97-E46F-A00F-C0921348486C}"/>
              </a:ext>
            </a:extLst>
          </p:cNvPr>
          <p:cNvSpPr/>
          <p:nvPr/>
        </p:nvSpPr>
        <p:spPr>
          <a:xfrm>
            <a:off x="1940806" y="4280499"/>
            <a:ext cx="5212964" cy="25775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705D227-0A32-5C97-52AC-D7A9DA46903B}"/>
              </a:ext>
            </a:extLst>
          </p:cNvPr>
          <p:cNvSpPr/>
          <p:nvPr/>
        </p:nvSpPr>
        <p:spPr>
          <a:xfrm>
            <a:off x="367205" y="2514833"/>
            <a:ext cx="8776795" cy="1765663"/>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9B3F8FA-8FB5-4298-281A-E577900C506D}"/>
              </a:ext>
            </a:extLst>
          </p:cNvPr>
          <p:cNvSpPr/>
          <p:nvPr/>
        </p:nvSpPr>
        <p:spPr>
          <a:xfrm>
            <a:off x="2311647" y="3041341"/>
            <a:ext cx="4477788" cy="332322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242EBB-B410-338D-07D1-D3D5E7A8B381}"/>
              </a:ext>
            </a:extLst>
          </p:cNvPr>
          <p:cNvSpPr txBox="1"/>
          <p:nvPr/>
        </p:nvSpPr>
        <p:spPr>
          <a:xfrm>
            <a:off x="2456276" y="3185815"/>
            <a:ext cx="4261459" cy="3077766"/>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Unique value proposition</a:t>
            </a:r>
          </a:p>
          <a:p>
            <a:pPr algn="ctr"/>
            <a:r>
              <a:rPr lang="en-US" sz="1600" dirty="0">
                <a:latin typeface="Poppins" panose="00000500000000000000" pitchFamily="2" charset="0"/>
                <a:cs typeface="Poppins" panose="00000500000000000000" pitchFamily="2" charset="0"/>
              </a:rPr>
              <a:t>As discussed in the Business Idea Sketch presentation, a value proposition is an important part of any business. Equity-based investors want to know that a business has a unique value proposition (different than competitors), that can’t be easily imitated by those competitors. One common way to ensure this is to have some intellectual property (IP) protection on the product/service.</a:t>
            </a:r>
            <a:endParaRPr lang="en-US" sz="1600" dirty="0">
              <a:solidFill>
                <a:schemeClr val="tx1"/>
              </a:solidFill>
              <a:latin typeface="Poppins" panose="00000500000000000000" pitchFamily="2" charset="0"/>
              <a:cs typeface="Poppins" panose="00000500000000000000" pitchFamily="2" charset="0"/>
            </a:endParaRPr>
          </a:p>
        </p:txBody>
      </p:sp>
      <p:sp>
        <p:nvSpPr>
          <p:cNvPr id="9" name="Rectangle 8">
            <a:extLst>
              <a:ext uri="{FF2B5EF4-FFF2-40B4-BE49-F238E27FC236}">
                <a16:creationId xmlns:a16="http://schemas.microsoft.com/office/drawing/2014/main" id="{B37AB7C5-68F7-1E7E-2039-8992C03FC1BD}"/>
              </a:ext>
            </a:extLst>
          </p:cNvPr>
          <p:cNvSpPr/>
          <p:nvPr/>
        </p:nvSpPr>
        <p:spPr>
          <a:xfrm>
            <a:off x="367205" y="4920958"/>
            <a:ext cx="1573601" cy="193704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1957822-9228-311C-633D-CC786DDB3D76}"/>
              </a:ext>
            </a:extLst>
          </p:cNvPr>
          <p:cNvSpPr/>
          <p:nvPr/>
        </p:nvSpPr>
        <p:spPr>
          <a:xfrm>
            <a:off x="7153769" y="5016715"/>
            <a:ext cx="1990231" cy="1841286"/>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0ED7392-D744-8B26-622F-F5CC66992442}"/>
              </a:ext>
            </a:extLst>
          </p:cNvPr>
          <p:cNvSpPr/>
          <p:nvPr/>
        </p:nvSpPr>
        <p:spPr>
          <a:xfrm>
            <a:off x="367205" y="1578125"/>
            <a:ext cx="3345397" cy="939971"/>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8D9FF5B-A6C7-2650-FE34-0CD905BD89D6}"/>
              </a:ext>
            </a:extLst>
          </p:cNvPr>
          <p:cNvSpPr/>
          <p:nvPr/>
        </p:nvSpPr>
        <p:spPr>
          <a:xfrm>
            <a:off x="5876107" y="1578125"/>
            <a:ext cx="3267466" cy="939971"/>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46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5FB3794-0737-F6F1-F1EE-4DFA178BEBE1}"/>
              </a:ext>
            </a:extLst>
          </p:cNvPr>
          <p:cNvSpPr txBox="1"/>
          <p:nvPr/>
        </p:nvSpPr>
        <p:spPr>
          <a:xfrm>
            <a:off x="76694" y="530652"/>
            <a:ext cx="8990612" cy="1107996"/>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Ten key factors</a:t>
            </a:r>
          </a:p>
          <a:p>
            <a:pPr algn="ctr"/>
            <a:r>
              <a:rPr lang="en-US" sz="1600" dirty="0">
                <a:latin typeface="Poppins" panose="00000500000000000000" pitchFamily="2" charset="0"/>
                <a:cs typeface="Poppins" panose="00000500000000000000" pitchFamily="2" charset="0"/>
              </a:rPr>
              <a:t>There are at least nine factors related to one or more of our “S” framework that matter a lot to investors and in some cases to lenders. This framework is introduced in the </a:t>
            </a:r>
            <a:r>
              <a:rPr lang="en-US" sz="1600" u="sng" dirty="0">
                <a:latin typeface="Poppins" panose="00000500000000000000" pitchFamily="2" charset="0"/>
                <a:cs typeface="Poppins" panose="00000500000000000000" pitchFamily="2" charset="0"/>
              </a:rPr>
              <a:t>Business Idea Canvas</a:t>
            </a:r>
            <a:r>
              <a:rPr lang="en-US" sz="1600" dirty="0">
                <a:latin typeface="Poppins" panose="00000500000000000000" pitchFamily="2" charset="0"/>
                <a:cs typeface="Poppins" panose="00000500000000000000" pitchFamily="2" charset="0"/>
              </a:rPr>
              <a:t> presentation. </a:t>
            </a:r>
            <a:endParaRPr lang="en-US" sz="1600" u="none" dirty="0">
              <a:solidFill>
                <a:schemeClr val="tx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pic>
        <p:nvPicPr>
          <p:cNvPr id="27" name="Picture 26">
            <a:extLst>
              <a:ext uri="{FF2B5EF4-FFF2-40B4-BE49-F238E27FC236}">
                <a16:creationId xmlns:a16="http://schemas.microsoft.com/office/drawing/2014/main" id="{CB2BDF3E-4FA1-07E4-C3B5-70193B8F7143}"/>
              </a:ext>
            </a:extLst>
          </p:cNvPr>
          <p:cNvPicPr>
            <a:picLocks noChangeAspect="1"/>
          </p:cNvPicPr>
          <p:nvPr/>
        </p:nvPicPr>
        <p:blipFill>
          <a:blip r:embed="rId3"/>
          <a:stretch>
            <a:fillRect/>
          </a:stretch>
        </p:blipFill>
        <p:spPr>
          <a:xfrm>
            <a:off x="2638918" y="3121479"/>
            <a:ext cx="4310874" cy="1937045"/>
          </a:xfrm>
          <a:prstGeom prst="rect">
            <a:avLst/>
          </a:prstGeom>
        </p:spPr>
      </p:pic>
      <p:sp>
        <p:nvSpPr>
          <p:cNvPr id="28" name="TextBox 27">
            <a:extLst>
              <a:ext uri="{FF2B5EF4-FFF2-40B4-BE49-F238E27FC236}">
                <a16:creationId xmlns:a16="http://schemas.microsoft.com/office/drawing/2014/main" id="{47099CA5-46FA-B0C0-2F66-7EAFAFD3D87E}"/>
              </a:ext>
            </a:extLst>
          </p:cNvPr>
          <p:cNvSpPr txBox="1"/>
          <p:nvPr/>
        </p:nvSpPr>
        <p:spPr>
          <a:xfrm>
            <a:off x="6991336" y="5898244"/>
            <a:ext cx="1724025" cy="646331"/>
          </a:xfrm>
          <a:prstGeom prst="rect">
            <a:avLst/>
          </a:prstGeom>
          <a:noFill/>
        </p:spPr>
        <p:txBody>
          <a:bodyPr wrap="square" rtlCol="0">
            <a:spAutoFit/>
          </a:bodyPr>
          <a:lstStyle/>
          <a:p>
            <a:pPr algn="ctr"/>
            <a:r>
              <a:rPr lang="en-US" dirty="0"/>
              <a:t>Key financial ratios</a:t>
            </a:r>
          </a:p>
        </p:txBody>
      </p:sp>
      <p:sp>
        <p:nvSpPr>
          <p:cNvPr id="29" name="TextBox 28">
            <a:extLst>
              <a:ext uri="{FF2B5EF4-FFF2-40B4-BE49-F238E27FC236}">
                <a16:creationId xmlns:a16="http://schemas.microsoft.com/office/drawing/2014/main" id="{5AEEC8D6-6C53-86F0-6532-8D09095CD667}"/>
              </a:ext>
            </a:extLst>
          </p:cNvPr>
          <p:cNvSpPr txBox="1"/>
          <p:nvPr/>
        </p:nvSpPr>
        <p:spPr>
          <a:xfrm>
            <a:off x="7153769" y="2705205"/>
            <a:ext cx="1724025" cy="646331"/>
          </a:xfrm>
          <a:prstGeom prst="rect">
            <a:avLst/>
          </a:prstGeom>
          <a:noFill/>
        </p:spPr>
        <p:txBody>
          <a:bodyPr wrap="square" rtlCol="0">
            <a:spAutoFit/>
          </a:bodyPr>
          <a:lstStyle/>
          <a:p>
            <a:pPr algn="ctr"/>
            <a:r>
              <a:rPr lang="en-US" dirty="0"/>
              <a:t>Nature of industry</a:t>
            </a:r>
          </a:p>
        </p:txBody>
      </p:sp>
      <p:sp>
        <p:nvSpPr>
          <p:cNvPr id="30" name="TextBox 29">
            <a:extLst>
              <a:ext uri="{FF2B5EF4-FFF2-40B4-BE49-F238E27FC236}">
                <a16:creationId xmlns:a16="http://schemas.microsoft.com/office/drawing/2014/main" id="{34DAA45F-61AF-FB2D-FBEA-17B3C2C48D60}"/>
              </a:ext>
            </a:extLst>
          </p:cNvPr>
          <p:cNvSpPr txBox="1"/>
          <p:nvPr/>
        </p:nvSpPr>
        <p:spPr>
          <a:xfrm>
            <a:off x="6192576" y="1694892"/>
            <a:ext cx="2053506" cy="646331"/>
          </a:xfrm>
          <a:prstGeom prst="rect">
            <a:avLst/>
          </a:prstGeom>
          <a:noFill/>
        </p:spPr>
        <p:txBody>
          <a:bodyPr wrap="square" rtlCol="0">
            <a:spAutoFit/>
          </a:bodyPr>
          <a:lstStyle/>
          <a:p>
            <a:pPr algn="ctr"/>
            <a:r>
              <a:rPr lang="en-US" dirty="0"/>
              <a:t>Nature and size of market</a:t>
            </a:r>
          </a:p>
        </p:txBody>
      </p:sp>
      <p:sp>
        <p:nvSpPr>
          <p:cNvPr id="31" name="TextBox 30">
            <a:extLst>
              <a:ext uri="{FF2B5EF4-FFF2-40B4-BE49-F238E27FC236}">
                <a16:creationId xmlns:a16="http://schemas.microsoft.com/office/drawing/2014/main" id="{2B5C562E-2AFE-4D99-1CCC-CCC581AD3BA7}"/>
              </a:ext>
            </a:extLst>
          </p:cNvPr>
          <p:cNvSpPr txBox="1"/>
          <p:nvPr/>
        </p:nvSpPr>
        <p:spPr>
          <a:xfrm>
            <a:off x="521404" y="2419236"/>
            <a:ext cx="1724025" cy="923330"/>
          </a:xfrm>
          <a:prstGeom prst="rect">
            <a:avLst/>
          </a:prstGeom>
          <a:noFill/>
        </p:spPr>
        <p:txBody>
          <a:bodyPr wrap="square" rtlCol="0">
            <a:spAutoFit/>
          </a:bodyPr>
          <a:lstStyle/>
          <a:p>
            <a:pPr algn="ctr"/>
            <a:r>
              <a:rPr lang="en-US" dirty="0"/>
              <a:t>Experience and track record of team</a:t>
            </a:r>
          </a:p>
        </p:txBody>
      </p:sp>
      <p:sp>
        <p:nvSpPr>
          <p:cNvPr id="32" name="TextBox 31">
            <a:extLst>
              <a:ext uri="{FF2B5EF4-FFF2-40B4-BE49-F238E27FC236}">
                <a16:creationId xmlns:a16="http://schemas.microsoft.com/office/drawing/2014/main" id="{B856EF55-8189-C84A-CC4E-C2B8FA657F77}"/>
              </a:ext>
            </a:extLst>
          </p:cNvPr>
          <p:cNvSpPr txBox="1"/>
          <p:nvPr/>
        </p:nvSpPr>
        <p:spPr>
          <a:xfrm>
            <a:off x="305294" y="4463940"/>
            <a:ext cx="1635513" cy="369332"/>
          </a:xfrm>
          <a:prstGeom prst="rect">
            <a:avLst/>
          </a:prstGeom>
          <a:noFill/>
        </p:spPr>
        <p:txBody>
          <a:bodyPr wrap="square" rtlCol="0">
            <a:spAutoFit/>
          </a:bodyPr>
          <a:lstStyle/>
          <a:p>
            <a:pPr algn="ctr"/>
            <a:r>
              <a:rPr lang="en-US" dirty="0"/>
              <a:t>Legal risks</a:t>
            </a:r>
          </a:p>
        </p:txBody>
      </p:sp>
      <p:sp>
        <p:nvSpPr>
          <p:cNvPr id="33" name="TextBox 32">
            <a:extLst>
              <a:ext uri="{FF2B5EF4-FFF2-40B4-BE49-F238E27FC236}">
                <a16:creationId xmlns:a16="http://schemas.microsoft.com/office/drawing/2014/main" id="{C65E4DE7-0F66-CE5C-4D49-52E4EB62E7E4}"/>
              </a:ext>
            </a:extLst>
          </p:cNvPr>
          <p:cNvSpPr txBox="1"/>
          <p:nvPr/>
        </p:nvSpPr>
        <p:spPr>
          <a:xfrm>
            <a:off x="7343281" y="4325440"/>
            <a:ext cx="1724025" cy="646331"/>
          </a:xfrm>
          <a:prstGeom prst="rect">
            <a:avLst/>
          </a:prstGeom>
          <a:noFill/>
        </p:spPr>
        <p:txBody>
          <a:bodyPr wrap="square" rtlCol="0">
            <a:spAutoFit/>
          </a:bodyPr>
          <a:lstStyle/>
          <a:p>
            <a:pPr algn="ctr"/>
            <a:r>
              <a:rPr lang="en-US" dirty="0"/>
              <a:t>Comparative advantage</a:t>
            </a:r>
          </a:p>
        </p:txBody>
      </p:sp>
      <p:sp>
        <p:nvSpPr>
          <p:cNvPr id="34" name="TextBox 33">
            <a:extLst>
              <a:ext uri="{FF2B5EF4-FFF2-40B4-BE49-F238E27FC236}">
                <a16:creationId xmlns:a16="http://schemas.microsoft.com/office/drawing/2014/main" id="{B85ABF7E-DA20-EB2C-5193-B0B73FE44959}"/>
              </a:ext>
            </a:extLst>
          </p:cNvPr>
          <p:cNvSpPr txBox="1"/>
          <p:nvPr/>
        </p:nvSpPr>
        <p:spPr>
          <a:xfrm>
            <a:off x="1776905" y="1698106"/>
            <a:ext cx="1724025" cy="646331"/>
          </a:xfrm>
          <a:prstGeom prst="rect">
            <a:avLst/>
          </a:prstGeom>
          <a:noFill/>
        </p:spPr>
        <p:txBody>
          <a:bodyPr wrap="square" rtlCol="0">
            <a:spAutoFit/>
          </a:bodyPr>
          <a:lstStyle/>
          <a:p>
            <a:pPr algn="ctr"/>
            <a:r>
              <a:rPr lang="en-US" dirty="0"/>
              <a:t>Revenue drivers</a:t>
            </a:r>
          </a:p>
        </p:txBody>
      </p:sp>
      <p:cxnSp>
        <p:nvCxnSpPr>
          <p:cNvPr id="36" name="Straight Arrow Connector 35">
            <a:extLst>
              <a:ext uri="{FF2B5EF4-FFF2-40B4-BE49-F238E27FC236}">
                <a16:creationId xmlns:a16="http://schemas.microsoft.com/office/drawing/2014/main" id="{73FFDE62-2E15-CF11-24CF-EB294C1F56A1}"/>
              </a:ext>
            </a:extLst>
          </p:cNvPr>
          <p:cNvCxnSpPr>
            <a:cxnSpLocks/>
            <a:endCxn id="32" idx="3"/>
          </p:cNvCxnSpPr>
          <p:nvPr/>
        </p:nvCxnSpPr>
        <p:spPr>
          <a:xfrm flipH="1">
            <a:off x="1940807" y="3744035"/>
            <a:ext cx="698111" cy="904571"/>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EF3705E-90EC-CB12-5678-5ED955A068A1}"/>
              </a:ext>
            </a:extLst>
          </p:cNvPr>
          <p:cNvCxnSpPr>
            <a:cxnSpLocks/>
            <a:endCxn id="31" idx="3"/>
          </p:cNvCxnSpPr>
          <p:nvPr/>
        </p:nvCxnSpPr>
        <p:spPr>
          <a:xfrm flipH="1" flipV="1">
            <a:off x="2245429" y="2880901"/>
            <a:ext cx="393489" cy="863134"/>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6171479-9C55-42C9-ED26-F2102473DFB0}"/>
              </a:ext>
            </a:extLst>
          </p:cNvPr>
          <p:cNvCxnSpPr>
            <a:cxnSpLocks/>
            <a:stCxn id="27" idx="0"/>
            <a:endCxn id="34" idx="2"/>
          </p:cNvCxnSpPr>
          <p:nvPr/>
        </p:nvCxnSpPr>
        <p:spPr>
          <a:xfrm flipH="1" flipV="1">
            <a:off x="2638918" y="2344437"/>
            <a:ext cx="2155437"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FD2D58B-798B-F4A4-1095-CE156301B456}"/>
              </a:ext>
            </a:extLst>
          </p:cNvPr>
          <p:cNvCxnSpPr>
            <a:cxnSpLocks/>
            <a:stCxn id="27" idx="0"/>
            <a:endCxn id="30" idx="2"/>
          </p:cNvCxnSpPr>
          <p:nvPr/>
        </p:nvCxnSpPr>
        <p:spPr>
          <a:xfrm flipV="1">
            <a:off x="4794355" y="2341223"/>
            <a:ext cx="2424974" cy="78025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5A64C89-B227-F375-5484-A5ADE2896DD0}"/>
              </a:ext>
            </a:extLst>
          </p:cNvPr>
          <p:cNvCxnSpPr>
            <a:cxnSpLocks/>
            <a:stCxn id="43" idx="0"/>
            <a:endCxn id="27" idx="2"/>
          </p:cNvCxnSpPr>
          <p:nvPr/>
        </p:nvCxnSpPr>
        <p:spPr>
          <a:xfrm flipV="1">
            <a:off x="1524811" y="5058524"/>
            <a:ext cx="3269544" cy="936708"/>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0EFDB226-28F8-F3A5-E475-BE1BD52F7F14}"/>
              </a:ext>
            </a:extLst>
          </p:cNvPr>
          <p:cNvCxnSpPr>
            <a:cxnSpLocks/>
            <a:endCxn id="27" idx="2"/>
          </p:cNvCxnSpPr>
          <p:nvPr/>
        </p:nvCxnSpPr>
        <p:spPr>
          <a:xfrm flipV="1">
            <a:off x="4794355" y="5058524"/>
            <a:ext cx="0" cy="76706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CFE70FF-DC3F-2469-CACB-B64992DD3BB2}"/>
              </a:ext>
            </a:extLst>
          </p:cNvPr>
          <p:cNvCxnSpPr>
            <a:cxnSpLocks/>
            <a:stCxn id="28" idx="0"/>
            <a:endCxn id="27" idx="2"/>
          </p:cNvCxnSpPr>
          <p:nvPr/>
        </p:nvCxnSpPr>
        <p:spPr>
          <a:xfrm flipH="1" flipV="1">
            <a:off x="4794355" y="5058524"/>
            <a:ext cx="3058994" cy="83972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D239E50-3C80-F587-89AC-D6945BFBB7E8}"/>
              </a:ext>
            </a:extLst>
          </p:cNvPr>
          <p:cNvSpPr txBox="1"/>
          <p:nvPr/>
        </p:nvSpPr>
        <p:spPr>
          <a:xfrm>
            <a:off x="305294" y="5995232"/>
            <a:ext cx="2439033" cy="369332"/>
          </a:xfrm>
          <a:prstGeom prst="rect">
            <a:avLst/>
          </a:prstGeom>
          <a:noFill/>
        </p:spPr>
        <p:txBody>
          <a:bodyPr wrap="square" rtlCol="0">
            <a:spAutoFit/>
          </a:bodyPr>
          <a:lstStyle/>
          <a:p>
            <a:pPr algn="ctr"/>
            <a:r>
              <a:rPr lang="en-US" dirty="0"/>
              <a:t>Creditworthiness</a:t>
            </a:r>
          </a:p>
        </p:txBody>
      </p:sp>
      <p:sp>
        <p:nvSpPr>
          <p:cNvPr id="44" name="TextBox 43">
            <a:extLst>
              <a:ext uri="{FF2B5EF4-FFF2-40B4-BE49-F238E27FC236}">
                <a16:creationId xmlns:a16="http://schemas.microsoft.com/office/drawing/2014/main" id="{8BB9CB5F-9983-34AF-9BB0-947779C56760}"/>
              </a:ext>
            </a:extLst>
          </p:cNvPr>
          <p:cNvSpPr txBox="1"/>
          <p:nvPr/>
        </p:nvSpPr>
        <p:spPr>
          <a:xfrm>
            <a:off x="3625896" y="5950967"/>
            <a:ext cx="2266950" cy="369332"/>
          </a:xfrm>
          <a:prstGeom prst="rect">
            <a:avLst/>
          </a:prstGeom>
          <a:noFill/>
        </p:spPr>
        <p:txBody>
          <a:bodyPr wrap="square" rtlCol="0">
            <a:spAutoFit/>
          </a:bodyPr>
          <a:lstStyle/>
          <a:p>
            <a:pPr algn="ctr"/>
            <a:r>
              <a:rPr lang="en-US" dirty="0"/>
              <a:t>Cash flow</a:t>
            </a:r>
          </a:p>
        </p:txBody>
      </p:sp>
      <p:cxnSp>
        <p:nvCxnSpPr>
          <p:cNvPr id="45" name="Straight Arrow Connector 44">
            <a:extLst>
              <a:ext uri="{FF2B5EF4-FFF2-40B4-BE49-F238E27FC236}">
                <a16:creationId xmlns:a16="http://schemas.microsoft.com/office/drawing/2014/main" id="{AA5FAA14-E305-083B-5DFC-1E003AE7F2A5}"/>
              </a:ext>
            </a:extLst>
          </p:cNvPr>
          <p:cNvCxnSpPr>
            <a:cxnSpLocks/>
            <a:stCxn id="33" idx="1"/>
          </p:cNvCxnSpPr>
          <p:nvPr/>
        </p:nvCxnSpPr>
        <p:spPr>
          <a:xfrm flipH="1" flipV="1">
            <a:off x="6991336" y="3767810"/>
            <a:ext cx="351945" cy="88079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F451E565-D806-ADC2-40C5-1EC8A47A82FC}"/>
              </a:ext>
            </a:extLst>
          </p:cNvPr>
          <p:cNvCxnSpPr>
            <a:cxnSpLocks/>
          </p:cNvCxnSpPr>
          <p:nvPr/>
        </p:nvCxnSpPr>
        <p:spPr>
          <a:xfrm flipH="1">
            <a:off x="6970564" y="3121479"/>
            <a:ext cx="497530" cy="61358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192E193-C39F-686D-4891-91186F2EC9C0}"/>
              </a:ext>
            </a:extLst>
          </p:cNvPr>
          <p:cNvCxnSpPr>
            <a:cxnSpLocks/>
            <a:stCxn id="27" idx="0"/>
            <a:endCxn id="10" idx="2"/>
          </p:cNvCxnSpPr>
          <p:nvPr/>
        </p:nvCxnSpPr>
        <p:spPr>
          <a:xfrm flipV="1">
            <a:off x="4794355" y="2344437"/>
            <a:ext cx="0"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224964D-F8E9-945C-E22A-E746622FE98B}"/>
              </a:ext>
            </a:extLst>
          </p:cNvPr>
          <p:cNvSpPr txBox="1"/>
          <p:nvPr/>
        </p:nvSpPr>
        <p:spPr>
          <a:xfrm>
            <a:off x="3841963" y="1698106"/>
            <a:ext cx="1904784" cy="646331"/>
          </a:xfrm>
          <a:prstGeom prst="rect">
            <a:avLst/>
          </a:prstGeom>
          <a:noFill/>
        </p:spPr>
        <p:txBody>
          <a:bodyPr wrap="square" rtlCol="0">
            <a:spAutoFit/>
          </a:bodyPr>
          <a:lstStyle/>
          <a:p>
            <a:pPr algn="ctr"/>
            <a:r>
              <a:rPr lang="en-US" dirty="0"/>
              <a:t>Product/ service appeal</a:t>
            </a:r>
          </a:p>
        </p:txBody>
      </p:sp>
      <p:sp>
        <p:nvSpPr>
          <p:cNvPr id="3" name="Rectangle 2">
            <a:extLst>
              <a:ext uri="{FF2B5EF4-FFF2-40B4-BE49-F238E27FC236}">
                <a16:creationId xmlns:a16="http://schemas.microsoft.com/office/drawing/2014/main" id="{5280AB2A-F28F-D684-24BD-17CB3F616660}"/>
              </a:ext>
            </a:extLst>
          </p:cNvPr>
          <p:cNvSpPr/>
          <p:nvPr/>
        </p:nvSpPr>
        <p:spPr>
          <a:xfrm>
            <a:off x="0" y="0"/>
            <a:ext cx="5964583" cy="68580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9B3F8FA-8FB5-4298-281A-E577900C506D}"/>
              </a:ext>
            </a:extLst>
          </p:cNvPr>
          <p:cNvSpPr/>
          <p:nvPr/>
        </p:nvSpPr>
        <p:spPr>
          <a:xfrm>
            <a:off x="497234" y="748158"/>
            <a:ext cx="4813300" cy="43103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242EBB-B410-338D-07D1-D3D5E7A8B381}"/>
              </a:ext>
            </a:extLst>
          </p:cNvPr>
          <p:cNvSpPr txBox="1"/>
          <p:nvPr/>
        </p:nvSpPr>
        <p:spPr>
          <a:xfrm>
            <a:off x="695552" y="970731"/>
            <a:ext cx="4406900" cy="3970318"/>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Potentially large market</a:t>
            </a:r>
          </a:p>
          <a:p>
            <a:pPr algn="ctr"/>
            <a:endParaRPr lang="en-US" b="1" dirty="0">
              <a:latin typeface="Poppins" panose="00000500000000000000" pitchFamily="2" charset="0"/>
              <a:cs typeface="Poppins" panose="00000500000000000000" pitchFamily="2" charset="0"/>
            </a:endParaRPr>
          </a:p>
          <a:p>
            <a:pPr algn="ctr"/>
            <a:r>
              <a:rPr lang="en-US" dirty="0">
                <a:solidFill>
                  <a:schemeClr val="tx1"/>
                </a:solidFill>
                <a:latin typeface="Poppins" panose="00000500000000000000" pitchFamily="2" charset="0"/>
                <a:cs typeface="Poppins" panose="00000500000000000000" pitchFamily="2" charset="0"/>
              </a:rPr>
              <a:t>Equity-ba</a:t>
            </a:r>
            <a:r>
              <a:rPr lang="en-US" dirty="0">
                <a:latin typeface="Poppins" panose="00000500000000000000" pitchFamily="2" charset="0"/>
                <a:cs typeface="Poppins" panose="00000500000000000000" pitchFamily="2" charset="0"/>
              </a:rPr>
              <a:t>sed investors are interested in companies that have a large total addressable market (TAM) – see the </a:t>
            </a:r>
            <a:r>
              <a:rPr lang="en-US" u="sng" dirty="0">
                <a:latin typeface="Poppins" panose="00000500000000000000" pitchFamily="2" charset="0"/>
                <a:cs typeface="Poppins" panose="00000500000000000000" pitchFamily="2" charset="0"/>
              </a:rPr>
              <a:t>Business Pitch</a:t>
            </a:r>
            <a:r>
              <a:rPr lang="en-US" dirty="0">
                <a:latin typeface="Poppins" panose="00000500000000000000" pitchFamily="2" charset="0"/>
                <a:cs typeface="Poppins" panose="00000500000000000000" pitchFamily="2" charset="0"/>
              </a:rPr>
              <a:t> presentation for a discussion of this topic. Often, this TAM (in terms of $s) is in the $100s of millions if not in the billions. Evidence for the potential size of the market might come from existing groups of customers and what they purchase, but also the growth rate of an industry.</a:t>
            </a:r>
            <a:endParaRPr lang="en-US" dirty="0">
              <a:solidFill>
                <a:schemeClr val="tx1"/>
              </a:solidFill>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2B09060E-2377-823D-1B11-3D4905B3538E}"/>
              </a:ext>
            </a:extLst>
          </p:cNvPr>
          <p:cNvSpPr/>
          <p:nvPr/>
        </p:nvSpPr>
        <p:spPr>
          <a:xfrm>
            <a:off x="5964107" y="0"/>
            <a:ext cx="3179893" cy="1464835"/>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D89E08-DB97-E46F-A00F-C0921348486C}"/>
              </a:ext>
            </a:extLst>
          </p:cNvPr>
          <p:cNvSpPr/>
          <p:nvPr/>
        </p:nvSpPr>
        <p:spPr>
          <a:xfrm>
            <a:off x="5964107" y="3429000"/>
            <a:ext cx="3179893" cy="34290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705D227-0A32-5C97-52AC-D7A9DA46903B}"/>
              </a:ext>
            </a:extLst>
          </p:cNvPr>
          <p:cNvSpPr/>
          <p:nvPr/>
        </p:nvSpPr>
        <p:spPr>
          <a:xfrm>
            <a:off x="8389080" y="1464835"/>
            <a:ext cx="754920" cy="1031529"/>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2F39757-1C72-2E59-14F6-4F2F016A45AC}"/>
              </a:ext>
            </a:extLst>
          </p:cNvPr>
          <p:cNvSpPr/>
          <p:nvPr/>
        </p:nvSpPr>
        <p:spPr>
          <a:xfrm>
            <a:off x="5967376" y="2403313"/>
            <a:ext cx="1286524" cy="1031172"/>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219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FF2F25-D2EA-B6F3-82DA-123549F1F53C}"/>
              </a:ext>
            </a:extLst>
          </p:cNvPr>
          <p:cNvSpPr txBox="1"/>
          <p:nvPr/>
        </p:nvSpPr>
        <p:spPr>
          <a:xfrm>
            <a:off x="76694" y="530652"/>
            <a:ext cx="8990612" cy="1107996"/>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Ten key factors</a:t>
            </a:r>
          </a:p>
          <a:p>
            <a:pPr algn="ctr"/>
            <a:r>
              <a:rPr lang="en-US" sz="1600" dirty="0">
                <a:latin typeface="Poppins" panose="00000500000000000000" pitchFamily="2" charset="0"/>
                <a:cs typeface="Poppins" panose="00000500000000000000" pitchFamily="2" charset="0"/>
              </a:rPr>
              <a:t>There are at least nine factors related to one or more of our “S” framework that matter a lot to investors and in some cases to lenders. This framework is introduced in the </a:t>
            </a:r>
            <a:r>
              <a:rPr lang="en-US" sz="1600" u="sng" dirty="0">
                <a:latin typeface="Poppins" panose="00000500000000000000" pitchFamily="2" charset="0"/>
                <a:cs typeface="Poppins" panose="00000500000000000000" pitchFamily="2" charset="0"/>
              </a:rPr>
              <a:t>Business Idea Canvas</a:t>
            </a:r>
            <a:r>
              <a:rPr lang="en-US" sz="1600" dirty="0">
                <a:latin typeface="Poppins" panose="00000500000000000000" pitchFamily="2" charset="0"/>
                <a:cs typeface="Poppins" panose="00000500000000000000" pitchFamily="2" charset="0"/>
              </a:rPr>
              <a:t> presentation. </a:t>
            </a:r>
            <a:endParaRPr lang="en-US" sz="1600" u="none" dirty="0">
              <a:solidFill>
                <a:schemeClr val="tx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pic>
        <p:nvPicPr>
          <p:cNvPr id="27" name="Picture 26">
            <a:extLst>
              <a:ext uri="{FF2B5EF4-FFF2-40B4-BE49-F238E27FC236}">
                <a16:creationId xmlns:a16="http://schemas.microsoft.com/office/drawing/2014/main" id="{CB2BDF3E-4FA1-07E4-C3B5-70193B8F7143}"/>
              </a:ext>
            </a:extLst>
          </p:cNvPr>
          <p:cNvPicPr>
            <a:picLocks noChangeAspect="1"/>
          </p:cNvPicPr>
          <p:nvPr/>
        </p:nvPicPr>
        <p:blipFill>
          <a:blip r:embed="rId3"/>
          <a:stretch>
            <a:fillRect/>
          </a:stretch>
        </p:blipFill>
        <p:spPr>
          <a:xfrm>
            <a:off x="2638918" y="3121479"/>
            <a:ext cx="4310874" cy="1937045"/>
          </a:xfrm>
          <a:prstGeom prst="rect">
            <a:avLst/>
          </a:prstGeom>
        </p:spPr>
      </p:pic>
      <p:sp>
        <p:nvSpPr>
          <p:cNvPr id="28" name="TextBox 27">
            <a:extLst>
              <a:ext uri="{FF2B5EF4-FFF2-40B4-BE49-F238E27FC236}">
                <a16:creationId xmlns:a16="http://schemas.microsoft.com/office/drawing/2014/main" id="{47099CA5-46FA-B0C0-2F66-7EAFAFD3D87E}"/>
              </a:ext>
            </a:extLst>
          </p:cNvPr>
          <p:cNvSpPr txBox="1"/>
          <p:nvPr/>
        </p:nvSpPr>
        <p:spPr>
          <a:xfrm>
            <a:off x="6991336" y="5898244"/>
            <a:ext cx="1724025" cy="646331"/>
          </a:xfrm>
          <a:prstGeom prst="rect">
            <a:avLst/>
          </a:prstGeom>
          <a:noFill/>
        </p:spPr>
        <p:txBody>
          <a:bodyPr wrap="square" rtlCol="0">
            <a:spAutoFit/>
          </a:bodyPr>
          <a:lstStyle/>
          <a:p>
            <a:pPr algn="ctr"/>
            <a:r>
              <a:rPr lang="en-US" dirty="0"/>
              <a:t>Key financial ratios</a:t>
            </a:r>
          </a:p>
        </p:txBody>
      </p:sp>
      <p:sp>
        <p:nvSpPr>
          <p:cNvPr id="29" name="TextBox 28">
            <a:extLst>
              <a:ext uri="{FF2B5EF4-FFF2-40B4-BE49-F238E27FC236}">
                <a16:creationId xmlns:a16="http://schemas.microsoft.com/office/drawing/2014/main" id="{5AEEC8D6-6C53-86F0-6532-8D09095CD667}"/>
              </a:ext>
            </a:extLst>
          </p:cNvPr>
          <p:cNvSpPr txBox="1"/>
          <p:nvPr/>
        </p:nvSpPr>
        <p:spPr>
          <a:xfrm>
            <a:off x="7153769" y="2705205"/>
            <a:ext cx="1724025" cy="646331"/>
          </a:xfrm>
          <a:prstGeom prst="rect">
            <a:avLst/>
          </a:prstGeom>
          <a:noFill/>
        </p:spPr>
        <p:txBody>
          <a:bodyPr wrap="square" rtlCol="0">
            <a:spAutoFit/>
          </a:bodyPr>
          <a:lstStyle/>
          <a:p>
            <a:pPr algn="ctr"/>
            <a:r>
              <a:rPr lang="en-US" dirty="0"/>
              <a:t>Nature of industry</a:t>
            </a:r>
          </a:p>
        </p:txBody>
      </p:sp>
      <p:sp>
        <p:nvSpPr>
          <p:cNvPr id="30" name="TextBox 29">
            <a:extLst>
              <a:ext uri="{FF2B5EF4-FFF2-40B4-BE49-F238E27FC236}">
                <a16:creationId xmlns:a16="http://schemas.microsoft.com/office/drawing/2014/main" id="{34DAA45F-61AF-FB2D-FBEA-17B3C2C48D60}"/>
              </a:ext>
            </a:extLst>
          </p:cNvPr>
          <p:cNvSpPr txBox="1"/>
          <p:nvPr/>
        </p:nvSpPr>
        <p:spPr>
          <a:xfrm>
            <a:off x="6192576" y="1694892"/>
            <a:ext cx="2053506" cy="646331"/>
          </a:xfrm>
          <a:prstGeom prst="rect">
            <a:avLst/>
          </a:prstGeom>
          <a:noFill/>
        </p:spPr>
        <p:txBody>
          <a:bodyPr wrap="square" rtlCol="0">
            <a:spAutoFit/>
          </a:bodyPr>
          <a:lstStyle/>
          <a:p>
            <a:pPr algn="ctr"/>
            <a:r>
              <a:rPr lang="en-US" dirty="0"/>
              <a:t>Nature and size of market</a:t>
            </a:r>
          </a:p>
        </p:txBody>
      </p:sp>
      <p:sp>
        <p:nvSpPr>
          <p:cNvPr id="31" name="TextBox 30">
            <a:extLst>
              <a:ext uri="{FF2B5EF4-FFF2-40B4-BE49-F238E27FC236}">
                <a16:creationId xmlns:a16="http://schemas.microsoft.com/office/drawing/2014/main" id="{2B5C562E-2AFE-4D99-1CCC-CCC581AD3BA7}"/>
              </a:ext>
            </a:extLst>
          </p:cNvPr>
          <p:cNvSpPr txBox="1"/>
          <p:nvPr/>
        </p:nvSpPr>
        <p:spPr>
          <a:xfrm>
            <a:off x="521404" y="2419236"/>
            <a:ext cx="1724025" cy="923330"/>
          </a:xfrm>
          <a:prstGeom prst="rect">
            <a:avLst/>
          </a:prstGeom>
          <a:noFill/>
        </p:spPr>
        <p:txBody>
          <a:bodyPr wrap="square" rtlCol="0">
            <a:spAutoFit/>
          </a:bodyPr>
          <a:lstStyle/>
          <a:p>
            <a:pPr algn="ctr"/>
            <a:r>
              <a:rPr lang="en-US" dirty="0"/>
              <a:t>Experience and track record of team</a:t>
            </a:r>
          </a:p>
        </p:txBody>
      </p:sp>
      <p:sp>
        <p:nvSpPr>
          <p:cNvPr id="32" name="TextBox 31">
            <a:extLst>
              <a:ext uri="{FF2B5EF4-FFF2-40B4-BE49-F238E27FC236}">
                <a16:creationId xmlns:a16="http://schemas.microsoft.com/office/drawing/2014/main" id="{B856EF55-8189-C84A-CC4E-C2B8FA657F77}"/>
              </a:ext>
            </a:extLst>
          </p:cNvPr>
          <p:cNvSpPr txBox="1"/>
          <p:nvPr/>
        </p:nvSpPr>
        <p:spPr>
          <a:xfrm>
            <a:off x="305294" y="4463940"/>
            <a:ext cx="1635513" cy="369332"/>
          </a:xfrm>
          <a:prstGeom prst="rect">
            <a:avLst/>
          </a:prstGeom>
          <a:noFill/>
        </p:spPr>
        <p:txBody>
          <a:bodyPr wrap="square" rtlCol="0">
            <a:spAutoFit/>
          </a:bodyPr>
          <a:lstStyle/>
          <a:p>
            <a:pPr algn="ctr"/>
            <a:r>
              <a:rPr lang="en-US" dirty="0"/>
              <a:t>Legal risks</a:t>
            </a:r>
          </a:p>
        </p:txBody>
      </p:sp>
      <p:sp>
        <p:nvSpPr>
          <p:cNvPr id="33" name="TextBox 32">
            <a:extLst>
              <a:ext uri="{FF2B5EF4-FFF2-40B4-BE49-F238E27FC236}">
                <a16:creationId xmlns:a16="http://schemas.microsoft.com/office/drawing/2014/main" id="{C65E4DE7-0F66-CE5C-4D49-52E4EB62E7E4}"/>
              </a:ext>
            </a:extLst>
          </p:cNvPr>
          <p:cNvSpPr txBox="1"/>
          <p:nvPr/>
        </p:nvSpPr>
        <p:spPr>
          <a:xfrm>
            <a:off x="7343281" y="4325440"/>
            <a:ext cx="1724025" cy="646331"/>
          </a:xfrm>
          <a:prstGeom prst="rect">
            <a:avLst/>
          </a:prstGeom>
          <a:noFill/>
        </p:spPr>
        <p:txBody>
          <a:bodyPr wrap="square" rtlCol="0">
            <a:spAutoFit/>
          </a:bodyPr>
          <a:lstStyle/>
          <a:p>
            <a:pPr algn="ctr"/>
            <a:r>
              <a:rPr lang="en-US" dirty="0"/>
              <a:t>Comparative advantage</a:t>
            </a:r>
          </a:p>
        </p:txBody>
      </p:sp>
      <p:sp>
        <p:nvSpPr>
          <p:cNvPr id="34" name="TextBox 33">
            <a:extLst>
              <a:ext uri="{FF2B5EF4-FFF2-40B4-BE49-F238E27FC236}">
                <a16:creationId xmlns:a16="http://schemas.microsoft.com/office/drawing/2014/main" id="{B85ABF7E-DA20-EB2C-5193-B0B73FE44959}"/>
              </a:ext>
            </a:extLst>
          </p:cNvPr>
          <p:cNvSpPr txBox="1"/>
          <p:nvPr/>
        </p:nvSpPr>
        <p:spPr>
          <a:xfrm>
            <a:off x="1776905" y="1698106"/>
            <a:ext cx="1724025" cy="646331"/>
          </a:xfrm>
          <a:prstGeom prst="rect">
            <a:avLst/>
          </a:prstGeom>
          <a:noFill/>
        </p:spPr>
        <p:txBody>
          <a:bodyPr wrap="square" rtlCol="0">
            <a:spAutoFit/>
          </a:bodyPr>
          <a:lstStyle/>
          <a:p>
            <a:pPr algn="ctr"/>
            <a:r>
              <a:rPr lang="en-US" dirty="0"/>
              <a:t>Revenue drivers</a:t>
            </a:r>
          </a:p>
        </p:txBody>
      </p:sp>
      <p:cxnSp>
        <p:nvCxnSpPr>
          <p:cNvPr id="36" name="Straight Arrow Connector 35">
            <a:extLst>
              <a:ext uri="{FF2B5EF4-FFF2-40B4-BE49-F238E27FC236}">
                <a16:creationId xmlns:a16="http://schemas.microsoft.com/office/drawing/2014/main" id="{73FFDE62-2E15-CF11-24CF-EB294C1F56A1}"/>
              </a:ext>
            </a:extLst>
          </p:cNvPr>
          <p:cNvCxnSpPr>
            <a:cxnSpLocks/>
            <a:endCxn id="32" idx="3"/>
          </p:cNvCxnSpPr>
          <p:nvPr/>
        </p:nvCxnSpPr>
        <p:spPr>
          <a:xfrm flipH="1">
            <a:off x="1940807" y="3744035"/>
            <a:ext cx="698111" cy="904571"/>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EF3705E-90EC-CB12-5678-5ED955A068A1}"/>
              </a:ext>
            </a:extLst>
          </p:cNvPr>
          <p:cNvCxnSpPr>
            <a:cxnSpLocks/>
            <a:endCxn id="31" idx="3"/>
          </p:cNvCxnSpPr>
          <p:nvPr/>
        </p:nvCxnSpPr>
        <p:spPr>
          <a:xfrm flipH="1" flipV="1">
            <a:off x="2245429" y="2880901"/>
            <a:ext cx="393489" cy="863134"/>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6171479-9C55-42C9-ED26-F2102473DFB0}"/>
              </a:ext>
            </a:extLst>
          </p:cNvPr>
          <p:cNvCxnSpPr>
            <a:cxnSpLocks/>
            <a:stCxn id="27" idx="0"/>
            <a:endCxn id="34" idx="2"/>
          </p:cNvCxnSpPr>
          <p:nvPr/>
        </p:nvCxnSpPr>
        <p:spPr>
          <a:xfrm flipH="1" flipV="1">
            <a:off x="2638918" y="2344437"/>
            <a:ext cx="2155437"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FD2D58B-798B-F4A4-1095-CE156301B456}"/>
              </a:ext>
            </a:extLst>
          </p:cNvPr>
          <p:cNvCxnSpPr>
            <a:cxnSpLocks/>
            <a:stCxn id="27" idx="0"/>
            <a:endCxn id="30" idx="2"/>
          </p:cNvCxnSpPr>
          <p:nvPr/>
        </p:nvCxnSpPr>
        <p:spPr>
          <a:xfrm flipV="1">
            <a:off x="4794355" y="2341223"/>
            <a:ext cx="2424974" cy="78025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5A64C89-B227-F375-5484-A5ADE2896DD0}"/>
              </a:ext>
            </a:extLst>
          </p:cNvPr>
          <p:cNvCxnSpPr>
            <a:cxnSpLocks/>
            <a:stCxn id="43" idx="0"/>
            <a:endCxn id="27" idx="2"/>
          </p:cNvCxnSpPr>
          <p:nvPr/>
        </p:nvCxnSpPr>
        <p:spPr>
          <a:xfrm flipV="1">
            <a:off x="1524811" y="5058524"/>
            <a:ext cx="3269544" cy="936708"/>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0EFDB226-28F8-F3A5-E475-BE1BD52F7F14}"/>
              </a:ext>
            </a:extLst>
          </p:cNvPr>
          <p:cNvCxnSpPr>
            <a:cxnSpLocks/>
            <a:endCxn id="27" idx="2"/>
          </p:cNvCxnSpPr>
          <p:nvPr/>
        </p:nvCxnSpPr>
        <p:spPr>
          <a:xfrm flipV="1">
            <a:off x="4794355" y="5058524"/>
            <a:ext cx="0" cy="76706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CFE70FF-DC3F-2469-CACB-B64992DD3BB2}"/>
              </a:ext>
            </a:extLst>
          </p:cNvPr>
          <p:cNvCxnSpPr>
            <a:cxnSpLocks/>
            <a:stCxn id="28" idx="0"/>
            <a:endCxn id="27" idx="2"/>
          </p:cNvCxnSpPr>
          <p:nvPr/>
        </p:nvCxnSpPr>
        <p:spPr>
          <a:xfrm flipH="1" flipV="1">
            <a:off x="4794355" y="5058524"/>
            <a:ext cx="3058994" cy="83972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D239E50-3C80-F587-89AC-D6945BFBB7E8}"/>
              </a:ext>
            </a:extLst>
          </p:cNvPr>
          <p:cNvSpPr txBox="1"/>
          <p:nvPr/>
        </p:nvSpPr>
        <p:spPr>
          <a:xfrm>
            <a:off x="305294" y="5995232"/>
            <a:ext cx="2439033" cy="369332"/>
          </a:xfrm>
          <a:prstGeom prst="rect">
            <a:avLst/>
          </a:prstGeom>
          <a:noFill/>
        </p:spPr>
        <p:txBody>
          <a:bodyPr wrap="square" rtlCol="0">
            <a:spAutoFit/>
          </a:bodyPr>
          <a:lstStyle/>
          <a:p>
            <a:pPr algn="ctr"/>
            <a:r>
              <a:rPr lang="en-US" dirty="0"/>
              <a:t>Creditworthiness</a:t>
            </a:r>
          </a:p>
        </p:txBody>
      </p:sp>
      <p:sp>
        <p:nvSpPr>
          <p:cNvPr id="44" name="TextBox 43">
            <a:extLst>
              <a:ext uri="{FF2B5EF4-FFF2-40B4-BE49-F238E27FC236}">
                <a16:creationId xmlns:a16="http://schemas.microsoft.com/office/drawing/2014/main" id="{8BB9CB5F-9983-34AF-9BB0-947779C56760}"/>
              </a:ext>
            </a:extLst>
          </p:cNvPr>
          <p:cNvSpPr txBox="1"/>
          <p:nvPr/>
        </p:nvSpPr>
        <p:spPr>
          <a:xfrm>
            <a:off x="3625896" y="5950967"/>
            <a:ext cx="2266950" cy="369332"/>
          </a:xfrm>
          <a:prstGeom prst="rect">
            <a:avLst/>
          </a:prstGeom>
          <a:noFill/>
        </p:spPr>
        <p:txBody>
          <a:bodyPr wrap="square" rtlCol="0">
            <a:spAutoFit/>
          </a:bodyPr>
          <a:lstStyle/>
          <a:p>
            <a:pPr algn="ctr"/>
            <a:r>
              <a:rPr lang="en-US" dirty="0"/>
              <a:t>Cash flow</a:t>
            </a:r>
          </a:p>
        </p:txBody>
      </p:sp>
      <p:cxnSp>
        <p:nvCxnSpPr>
          <p:cNvPr id="45" name="Straight Arrow Connector 44">
            <a:extLst>
              <a:ext uri="{FF2B5EF4-FFF2-40B4-BE49-F238E27FC236}">
                <a16:creationId xmlns:a16="http://schemas.microsoft.com/office/drawing/2014/main" id="{AA5FAA14-E305-083B-5DFC-1E003AE7F2A5}"/>
              </a:ext>
            </a:extLst>
          </p:cNvPr>
          <p:cNvCxnSpPr>
            <a:cxnSpLocks/>
            <a:stCxn id="33" idx="1"/>
          </p:cNvCxnSpPr>
          <p:nvPr/>
        </p:nvCxnSpPr>
        <p:spPr>
          <a:xfrm flipH="1" flipV="1">
            <a:off x="6991336" y="3767810"/>
            <a:ext cx="351945" cy="88079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F451E565-D806-ADC2-40C5-1EC8A47A82FC}"/>
              </a:ext>
            </a:extLst>
          </p:cNvPr>
          <p:cNvCxnSpPr>
            <a:cxnSpLocks/>
          </p:cNvCxnSpPr>
          <p:nvPr/>
        </p:nvCxnSpPr>
        <p:spPr>
          <a:xfrm flipH="1">
            <a:off x="6970564" y="3121479"/>
            <a:ext cx="497530" cy="61358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192E193-C39F-686D-4891-91186F2EC9C0}"/>
              </a:ext>
            </a:extLst>
          </p:cNvPr>
          <p:cNvCxnSpPr>
            <a:cxnSpLocks/>
            <a:stCxn id="27" idx="0"/>
            <a:endCxn id="10" idx="2"/>
          </p:cNvCxnSpPr>
          <p:nvPr/>
        </p:nvCxnSpPr>
        <p:spPr>
          <a:xfrm flipV="1">
            <a:off x="4794355" y="2344437"/>
            <a:ext cx="0"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224964D-F8E9-945C-E22A-E746622FE98B}"/>
              </a:ext>
            </a:extLst>
          </p:cNvPr>
          <p:cNvSpPr txBox="1"/>
          <p:nvPr/>
        </p:nvSpPr>
        <p:spPr>
          <a:xfrm>
            <a:off x="3841963" y="1698106"/>
            <a:ext cx="1904784" cy="646331"/>
          </a:xfrm>
          <a:prstGeom prst="rect">
            <a:avLst/>
          </a:prstGeom>
          <a:noFill/>
        </p:spPr>
        <p:txBody>
          <a:bodyPr wrap="square" rtlCol="0">
            <a:spAutoFit/>
          </a:bodyPr>
          <a:lstStyle/>
          <a:p>
            <a:pPr algn="ctr"/>
            <a:r>
              <a:rPr lang="en-US" dirty="0"/>
              <a:t>Product/ service appeal</a:t>
            </a:r>
          </a:p>
        </p:txBody>
      </p:sp>
      <p:sp>
        <p:nvSpPr>
          <p:cNvPr id="3" name="Rectangle 2">
            <a:extLst>
              <a:ext uri="{FF2B5EF4-FFF2-40B4-BE49-F238E27FC236}">
                <a16:creationId xmlns:a16="http://schemas.microsoft.com/office/drawing/2014/main" id="{5280AB2A-F28F-D684-24BD-17CB3F616660}"/>
              </a:ext>
            </a:extLst>
          </p:cNvPr>
          <p:cNvSpPr/>
          <p:nvPr/>
        </p:nvSpPr>
        <p:spPr>
          <a:xfrm>
            <a:off x="1" y="0"/>
            <a:ext cx="498058" cy="68580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B09060E-2377-823D-1B11-3D4905B3538E}"/>
              </a:ext>
            </a:extLst>
          </p:cNvPr>
          <p:cNvSpPr/>
          <p:nvPr/>
        </p:nvSpPr>
        <p:spPr>
          <a:xfrm>
            <a:off x="498059" y="0"/>
            <a:ext cx="8645941" cy="2184769"/>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D89E08-DB97-E46F-A00F-C0921348486C}"/>
              </a:ext>
            </a:extLst>
          </p:cNvPr>
          <p:cNvSpPr/>
          <p:nvPr/>
        </p:nvSpPr>
        <p:spPr>
          <a:xfrm>
            <a:off x="498059" y="3804230"/>
            <a:ext cx="8645941" cy="305377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705D227-0A32-5C97-52AC-D7A9DA46903B}"/>
              </a:ext>
            </a:extLst>
          </p:cNvPr>
          <p:cNvSpPr/>
          <p:nvPr/>
        </p:nvSpPr>
        <p:spPr>
          <a:xfrm>
            <a:off x="2245429" y="2184771"/>
            <a:ext cx="6898571" cy="1619457"/>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9B3F8FA-8FB5-4298-281A-E577900C506D}"/>
              </a:ext>
            </a:extLst>
          </p:cNvPr>
          <p:cNvSpPr/>
          <p:nvPr/>
        </p:nvSpPr>
        <p:spPr>
          <a:xfrm>
            <a:off x="3500930" y="1119508"/>
            <a:ext cx="4813300" cy="43964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242EBB-B410-338D-07D1-D3D5E7A8B381}"/>
              </a:ext>
            </a:extLst>
          </p:cNvPr>
          <p:cNvSpPr txBox="1"/>
          <p:nvPr/>
        </p:nvSpPr>
        <p:spPr>
          <a:xfrm>
            <a:off x="3699248" y="1342082"/>
            <a:ext cx="4406900" cy="3970318"/>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Strong and committed team for future growth</a:t>
            </a:r>
          </a:p>
          <a:p>
            <a:pPr algn="ctr"/>
            <a:endParaRPr lang="en-US" b="1" dirty="0">
              <a:latin typeface="Poppins" panose="00000500000000000000" pitchFamily="2" charset="0"/>
              <a:cs typeface="Poppins" panose="00000500000000000000" pitchFamily="2" charset="0"/>
            </a:endParaRPr>
          </a:p>
          <a:p>
            <a:pPr algn="ctr"/>
            <a:r>
              <a:rPr lang="en-US" dirty="0">
                <a:solidFill>
                  <a:schemeClr val="tx1"/>
                </a:solidFill>
                <a:latin typeface="Poppins" panose="00000500000000000000" pitchFamily="2" charset="0"/>
                <a:cs typeface="Poppins" panose="00000500000000000000" pitchFamily="2" charset="0"/>
              </a:rPr>
              <a:t>Equity-ba</a:t>
            </a:r>
            <a:r>
              <a:rPr lang="en-US" dirty="0">
                <a:latin typeface="Poppins" panose="00000500000000000000" pitchFamily="2" charset="0"/>
                <a:cs typeface="Poppins" panose="00000500000000000000" pitchFamily="2" charset="0"/>
              </a:rPr>
              <a:t>sed investors are interested in companies that are run by teams that believe in and are devoted to the company’s long-term growth and that have the pre-existing skills, or ability to recruit the skills in others, that are needed to rapidly grow a company. Prior experience in a rapidly growing company is often a desirability characteristic of a team.</a:t>
            </a:r>
            <a:endParaRPr lang="en-US"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20853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pic>
        <p:nvPicPr>
          <p:cNvPr id="27" name="Picture 26">
            <a:extLst>
              <a:ext uri="{FF2B5EF4-FFF2-40B4-BE49-F238E27FC236}">
                <a16:creationId xmlns:a16="http://schemas.microsoft.com/office/drawing/2014/main" id="{CB2BDF3E-4FA1-07E4-C3B5-70193B8F7143}"/>
              </a:ext>
            </a:extLst>
          </p:cNvPr>
          <p:cNvPicPr>
            <a:picLocks noChangeAspect="1"/>
          </p:cNvPicPr>
          <p:nvPr/>
        </p:nvPicPr>
        <p:blipFill>
          <a:blip r:embed="rId3"/>
          <a:stretch>
            <a:fillRect/>
          </a:stretch>
        </p:blipFill>
        <p:spPr>
          <a:xfrm>
            <a:off x="2638918" y="3121479"/>
            <a:ext cx="4310874" cy="1937045"/>
          </a:xfrm>
          <a:prstGeom prst="rect">
            <a:avLst/>
          </a:prstGeom>
        </p:spPr>
      </p:pic>
      <p:sp>
        <p:nvSpPr>
          <p:cNvPr id="28" name="TextBox 27">
            <a:extLst>
              <a:ext uri="{FF2B5EF4-FFF2-40B4-BE49-F238E27FC236}">
                <a16:creationId xmlns:a16="http://schemas.microsoft.com/office/drawing/2014/main" id="{47099CA5-46FA-B0C0-2F66-7EAFAFD3D87E}"/>
              </a:ext>
            </a:extLst>
          </p:cNvPr>
          <p:cNvSpPr txBox="1"/>
          <p:nvPr/>
        </p:nvSpPr>
        <p:spPr>
          <a:xfrm>
            <a:off x="6991336" y="5898244"/>
            <a:ext cx="1724025" cy="646331"/>
          </a:xfrm>
          <a:prstGeom prst="rect">
            <a:avLst/>
          </a:prstGeom>
          <a:noFill/>
        </p:spPr>
        <p:txBody>
          <a:bodyPr wrap="square" rtlCol="0">
            <a:spAutoFit/>
          </a:bodyPr>
          <a:lstStyle/>
          <a:p>
            <a:pPr algn="ctr"/>
            <a:r>
              <a:rPr lang="en-US" dirty="0"/>
              <a:t>Key financial ratios</a:t>
            </a:r>
          </a:p>
        </p:txBody>
      </p:sp>
      <p:sp>
        <p:nvSpPr>
          <p:cNvPr id="29" name="TextBox 28">
            <a:extLst>
              <a:ext uri="{FF2B5EF4-FFF2-40B4-BE49-F238E27FC236}">
                <a16:creationId xmlns:a16="http://schemas.microsoft.com/office/drawing/2014/main" id="{5AEEC8D6-6C53-86F0-6532-8D09095CD667}"/>
              </a:ext>
            </a:extLst>
          </p:cNvPr>
          <p:cNvSpPr txBox="1"/>
          <p:nvPr/>
        </p:nvSpPr>
        <p:spPr>
          <a:xfrm>
            <a:off x="7153769" y="2705205"/>
            <a:ext cx="1724025" cy="646331"/>
          </a:xfrm>
          <a:prstGeom prst="rect">
            <a:avLst/>
          </a:prstGeom>
          <a:noFill/>
        </p:spPr>
        <p:txBody>
          <a:bodyPr wrap="square" rtlCol="0">
            <a:spAutoFit/>
          </a:bodyPr>
          <a:lstStyle/>
          <a:p>
            <a:pPr algn="ctr"/>
            <a:r>
              <a:rPr lang="en-US" dirty="0"/>
              <a:t>Nature of industry</a:t>
            </a:r>
          </a:p>
        </p:txBody>
      </p:sp>
      <p:sp>
        <p:nvSpPr>
          <p:cNvPr id="30" name="TextBox 29">
            <a:extLst>
              <a:ext uri="{FF2B5EF4-FFF2-40B4-BE49-F238E27FC236}">
                <a16:creationId xmlns:a16="http://schemas.microsoft.com/office/drawing/2014/main" id="{34DAA45F-61AF-FB2D-FBEA-17B3C2C48D60}"/>
              </a:ext>
            </a:extLst>
          </p:cNvPr>
          <p:cNvSpPr txBox="1"/>
          <p:nvPr/>
        </p:nvSpPr>
        <p:spPr>
          <a:xfrm>
            <a:off x="6192576" y="1694892"/>
            <a:ext cx="2053506" cy="646331"/>
          </a:xfrm>
          <a:prstGeom prst="rect">
            <a:avLst/>
          </a:prstGeom>
          <a:noFill/>
        </p:spPr>
        <p:txBody>
          <a:bodyPr wrap="square" rtlCol="0">
            <a:spAutoFit/>
          </a:bodyPr>
          <a:lstStyle/>
          <a:p>
            <a:pPr algn="ctr"/>
            <a:r>
              <a:rPr lang="en-US" dirty="0"/>
              <a:t>Nature and size of market</a:t>
            </a:r>
          </a:p>
        </p:txBody>
      </p:sp>
      <p:sp>
        <p:nvSpPr>
          <p:cNvPr id="31" name="TextBox 30">
            <a:extLst>
              <a:ext uri="{FF2B5EF4-FFF2-40B4-BE49-F238E27FC236}">
                <a16:creationId xmlns:a16="http://schemas.microsoft.com/office/drawing/2014/main" id="{2B5C562E-2AFE-4D99-1CCC-CCC581AD3BA7}"/>
              </a:ext>
            </a:extLst>
          </p:cNvPr>
          <p:cNvSpPr txBox="1"/>
          <p:nvPr/>
        </p:nvSpPr>
        <p:spPr>
          <a:xfrm>
            <a:off x="521404" y="2419236"/>
            <a:ext cx="1724025" cy="923330"/>
          </a:xfrm>
          <a:prstGeom prst="rect">
            <a:avLst/>
          </a:prstGeom>
          <a:noFill/>
        </p:spPr>
        <p:txBody>
          <a:bodyPr wrap="square" rtlCol="0">
            <a:spAutoFit/>
          </a:bodyPr>
          <a:lstStyle/>
          <a:p>
            <a:pPr algn="ctr"/>
            <a:r>
              <a:rPr lang="en-US" dirty="0"/>
              <a:t>Experience and track record of team</a:t>
            </a:r>
          </a:p>
        </p:txBody>
      </p:sp>
      <p:sp>
        <p:nvSpPr>
          <p:cNvPr id="32" name="TextBox 31">
            <a:extLst>
              <a:ext uri="{FF2B5EF4-FFF2-40B4-BE49-F238E27FC236}">
                <a16:creationId xmlns:a16="http://schemas.microsoft.com/office/drawing/2014/main" id="{B856EF55-8189-C84A-CC4E-C2B8FA657F77}"/>
              </a:ext>
            </a:extLst>
          </p:cNvPr>
          <p:cNvSpPr txBox="1"/>
          <p:nvPr/>
        </p:nvSpPr>
        <p:spPr>
          <a:xfrm>
            <a:off x="305294" y="4463940"/>
            <a:ext cx="1635513" cy="369332"/>
          </a:xfrm>
          <a:prstGeom prst="rect">
            <a:avLst/>
          </a:prstGeom>
          <a:noFill/>
        </p:spPr>
        <p:txBody>
          <a:bodyPr wrap="square" rtlCol="0">
            <a:spAutoFit/>
          </a:bodyPr>
          <a:lstStyle/>
          <a:p>
            <a:pPr algn="ctr"/>
            <a:r>
              <a:rPr lang="en-US" dirty="0"/>
              <a:t>Legal risks</a:t>
            </a:r>
          </a:p>
        </p:txBody>
      </p:sp>
      <p:sp>
        <p:nvSpPr>
          <p:cNvPr id="33" name="TextBox 32">
            <a:extLst>
              <a:ext uri="{FF2B5EF4-FFF2-40B4-BE49-F238E27FC236}">
                <a16:creationId xmlns:a16="http://schemas.microsoft.com/office/drawing/2014/main" id="{C65E4DE7-0F66-CE5C-4D49-52E4EB62E7E4}"/>
              </a:ext>
            </a:extLst>
          </p:cNvPr>
          <p:cNvSpPr txBox="1"/>
          <p:nvPr/>
        </p:nvSpPr>
        <p:spPr>
          <a:xfrm>
            <a:off x="7343281" y="4325440"/>
            <a:ext cx="1724025" cy="646331"/>
          </a:xfrm>
          <a:prstGeom prst="rect">
            <a:avLst/>
          </a:prstGeom>
          <a:noFill/>
        </p:spPr>
        <p:txBody>
          <a:bodyPr wrap="square" rtlCol="0">
            <a:spAutoFit/>
          </a:bodyPr>
          <a:lstStyle/>
          <a:p>
            <a:pPr algn="ctr"/>
            <a:r>
              <a:rPr lang="en-US" dirty="0"/>
              <a:t>Comparative advantage</a:t>
            </a:r>
          </a:p>
        </p:txBody>
      </p:sp>
      <p:sp>
        <p:nvSpPr>
          <p:cNvPr id="34" name="TextBox 33">
            <a:extLst>
              <a:ext uri="{FF2B5EF4-FFF2-40B4-BE49-F238E27FC236}">
                <a16:creationId xmlns:a16="http://schemas.microsoft.com/office/drawing/2014/main" id="{B85ABF7E-DA20-EB2C-5193-B0B73FE44959}"/>
              </a:ext>
            </a:extLst>
          </p:cNvPr>
          <p:cNvSpPr txBox="1"/>
          <p:nvPr/>
        </p:nvSpPr>
        <p:spPr>
          <a:xfrm>
            <a:off x="1776905" y="1698106"/>
            <a:ext cx="1724025" cy="646331"/>
          </a:xfrm>
          <a:prstGeom prst="rect">
            <a:avLst/>
          </a:prstGeom>
          <a:noFill/>
        </p:spPr>
        <p:txBody>
          <a:bodyPr wrap="square" rtlCol="0">
            <a:spAutoFit/>
          </a:bodyPr>
          <a:lstStyle/>
          <a:p>
            <a:pPr algn="ctr"/>
            <a:r>
              <a:rPr lang="en-US" dirty="0"/>
              <a:t>Revenue drivers</a:t>
            </a:r>
          </a:p>
        </p:txBody>
      </p:sp>
      <p:sp>
        <p:nvSpPr>
          <p:cNvPr id="35" name="TextBox 34">
            <a:extLst>
              <a:ext uri="{FF2B5EF4-FFF2-40B4-BE49-F238E27FC236}">
                <a16:creationId xmlns:a16="http://schemas.microsoft.com/office/drawing/2014/main" id="{45348339-FC8C-A0A0-160C-5865FED148C8}"/>
              </a:ext>
            </a:extLst>
          </p:cNvPr>
          <p:cNvSpPr txBox="1"/>
          <p:nvPr/>
        </p:nvSpPr>
        <p:spPr>
          <a:xfrm>
            <a:off x="76694" y="530652"/>
            <a:ext cx="8990612" cy="923330"/>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Ten key factors</a:t>
            </a:r>
          </a:p>
          <a:p>
            <a:pPr algn="ctr"/>
            <a:r>
              <a:rPr lang="en-US" dirty="0">
                <a:latin typeface="Poppins" panose="00000500000000000000" pitchFamily="2" charset="0"/>
                <a:cs typeface="Poppins" panose="00000500000000000000" pitchFamily="2" charset="0"/>
              </a:rPr>
              <a:t>There are at least nine factors related to one or more of our “S” framework that matter a lot to investors and in some cases to lenders </a:t>
            </a:r>
            <a:endParaRPr lang="en-US" u="none" dirty="0">
              <a:solidFill>
                <a:schemeClr val="tx1"/>
              </a:solidFill>
              <a:latin typeface="Poppins" panose="00000500000000000000" pitchFamily="2" charset="0"/>
              <a:cs typeface="Poppins" panose="00000500000000000000" pitchFamily="2" charset="0"/>
            </a:endParaRPr>
          </a:p>
        </p:txBody>
      </p:sp>
      <p:cxnSp>
        <p:nvCxnSpPr>
          <p:cNvPr id="36" name="Straight Arrow Connector 35">
            <a:extLst>
              <a:ext uri="{FF2B5EF4-FFF2-40B4-BE49-F238E27FC236}">
                <a16:creationId xmlns:a16="http://schemas.microsoft.com/office/drawing/2014/main" id="{73FFDE62-2E15-CF11-24CF-EB294C1F56A1}"/>
              </a:ext>
            </a:extLst>
          </p:cNvPr>
          <p:cNvCxnSpPr>
            <a:cxnSpLocks/>
            <a:endCxn id="32" idx="3"/>
          </p:cNvCxnSpPr>
          <p:nvPr/>
        </p:nvCxnSpPr>
        <p:spPr>
          <a:xfrm flipH="1">
            <a:off x="1940807" y="3744035"/>
            <a:ext cx="698111" cy="904571"/>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EF3705E-90EC-CB12-5678-5ED955A068A1}"/>
              </a:ext>
            </a:extLst>
          </p:cNvPr>
          <p:cNvCxnSpPr>
            <a:cxnSpLocks/>
            <a:endCxn id="31" idx="3"/>
          </p:cNvCxnSpPr>
          <p:nvPr/>
        </p:nvCxnSpPr>
        <p:spPr>
          <a:xfrm flipH="1" flipV="1">
            <a:off x="2245429" y="2880901"/>
            <a:ext cx="393489" cy="863134"/>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6171479-9C55-42C9-ED26-F2102473DFB0}"/>
              </a:ext>
            </a:extLst>
          </p:cNvPr>
          <p:cNvCxnSpPr>
            <a:cxnSpLocks/>
            <a:stCxn id="27" idx="0"/>
            <a:endCxn id="34" idx="2"/>
          </p:cNvCxnSpPr>
          <p:nvPr/>
        </p:nvCxnSpPr>
        <p:spPr>
          <a:xfrm flipH="1" flipV="1">
            <a:off x="2638918" y="2344437"/>
            <a:ext cx="2155437"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FD2D58B-798B-F4A4-1095-CE156301B456}"/>
              </a:ext>
            </a:extLst>
          </p:cNvPr>
          <p:cNvCxnSpPr>
            <a:cxnSpLocks/>
            <a:stCxn id="27" idx="0"/>
            <a:endCxn id="30" idx="2"/>
          </p:cNvCxnSpPr>
          <p:nvPr/>
        </p:nvCxnSpPr>
        <p:spPr>
          <a:xfrm flipV="1">
            <a:off x="4794355" y="2341223"/>
            <a:ext cx="2424974" cy="78025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5A64C89-B227-F375-5484-A5ADE2896DD0}"/>
              </a:ext>
            </a:extLst>
          </p:cNvPr>
          <p:cNvCxnSpPr>
            <a:cxnSpLocks/>
            <a:stCxn id="43" idx="0"/>
            <a:endCxn id="27" idx="2"/>
          </p:cNvCxnSpPr>
          <p:nvPr/>
        </p:nvCxnSpPr>
        <p:spPr>
          <a:xfrm flipV="1">
            <a:off x="1524811" y="5058524"/>
            <a:ext cx="3269544" cy="936708"/>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0EFDB226-28F8-F3A5-E475-BE1BD52F7F14}"/>
              </a:ext>
            </a:extLst>
          </p:cNvPr>
          <p:cNvCxnSpPr>
            <a:cxnSpLocks/>
            <a:endCxn id="27" idx="2"/>
          </p:cNvCxnSpPr>
          <p:nvPr/>
        </p:nvCxnSpPr>
        <p:spPr>
          <a:xfrm flipV="1">
            <a:off x="4794355" y="5058524"/>
            <a:ext cx="0" cy="76706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CFE70FF-DC3F-2469-CACB-B64992DD3BB2}"/>
              </a:ext>
            </a:extLst>
          </p:cNvPr>
          <p:cNvCxnSpPr>
            <a:cxnSpLocks/>
            <a:stCxn id="28" idx="0"/>
            <a:endCxn id="27" idx="2"/>
          </p:cNvCxnSpPr>
          <p:nvPr/>
        </p:nvCxnSpPr>
        <p:spPr>
          <a:xfrm flipH="1" flipV="1">
            <a:off x="4794355" y="5058524"/>
            <a:ext cx="3058994" cy="83972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D239E50-3C80-F587-89AC-D6945BFBB7E8}"/>
              </a:ext>
            </a:extLst>
          </p:cNvPr>
          <p:cNvSpPr txBox="1"/>
          <p:nvPr/>
        </p:nvSpPr>
        <p:spPr>
          <a:xfrm>
            <a:off x="305294" y="5995232"/>
            <a:ext cx="2439033" cy="369332"/>
          </a:xfrm>
          <a:prstGeom prst="rect">
            <a:avLst/>
          </a:prstGeom>
          <a:noFill/>
        </p:spPr>
        <p:txBody>
          <a:bodyPr wrap="square" rtlCol="0">
            <a:spAutoFit/>
          </a:bodyPr>
          <a:lstStyle/>
          <a:p>
            <a:pPr algn="ctr"/>
            <a:r>
              <a:rPr lang="en-US" dirty="0"/>
              <a:t>Creditworthiness</a:t>
            </a:r>
          </a:p>
        </p:txBody>
      </p:sp>
      <p:sp>
        <p:nvSpPr>
          <p:cNvPr id="44" name="TextBox 43">
            <a:extLst>
              <a:ext uri="{FF2B5EF4-FFF2-40B4-BE49-F238E27FC236}">
                <a16:creationId xmlns:a16="http://schemas.microsoft.com/office/drawing/2014/main" id="{8BB9CB5F-9983-34AF-9BB0-947779C56760}"/>
              </a:ext>
            </a:extLst>
          </p:cNvPr>
          <p:cNvSpPr txBox="1"/>
          <p:nvPr/>
        </p:nvSpPr>
        <p:spPr>
          <a:xfrm>
            <a:off x="3625896" y="5950967"/>
            <a:ext cx="2266950" cy="369332"/>
          </a:xfrm>
          <a:prstGeom prst="rect">
            <a:avLst/>
          </a:prstGeom>
          <a:noFill/>
        </p:spPr>
        <p:txBody>
          <a:bodyPr wrap="square" rtlCol="0">
            <a:spAutoFit/>
          </a:bodyPr>
          <a:lstStyle/>
          <a:p>
            <a:pPr algn="ctr"/>
            <a:r>
              <a:rPr lang="en-US" dirty="0"/>
              <a:t>Cash flow</a:t>
            </a:r>
          </a:p>
        </p:txBody>
      </p:sp>
      <p:cxnSp>
        <p:nvCxnSpPr>
          <p:cNvPr id="45" name="Straight Arrow Connector 44">
            <a:extLst>
              <a:ext uri="{FF2B5EF4-FFF2-40B4-BE49-F238E27FC236}">
                <a16:creationId xmlns:a16="http://schemas.microsoft.com/office/drawing/2014/main" id="{AA5FAA14-E305-083B-5DFC-1E003AE7F2A5}"/>
              </a:ext>
            </a:extLst>
          </p:cNvPr>
          <p:cNvCxnSpPr>
            <a:cxnSpLocks/>
            <a:stCxn id="33" idx="1"/>
          </p:cNvCxnSpPr>
          <p:nvPr/>
        </p:nvCxnSpPr>
        <p:spPr>
          <a:xfrm flipH="1" flipV="1">
            <a:off x="6991336" y="3767810"/>
            <a:ext cx="351945" cy="88079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F451E565-D806-ADC2-40C5-1EC8A47A82FC}"/>
              </a:ext>
            </a:extLst>
          </p:cNvPr>
          <p:cNvCxnSpPr>
            <a:cxnSpLocks/>
          </p:cNvCxnSpPr>
          <p:nvPr/>
        </p:nvCxnSpPr>
        <p:spPr>
          <a:xfrm flipH="1">
            <a:off x="6970564" y="3121479"/>
            <a:ext cx="497530" cy="61358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192E193-C39F-686D-4891-91186F2EC9C0}"/>
              </a:ext>
            </a:extLst>
          </p:cNvPr>
          <p:cNvCxnSpPr>
            <a:cxnSpLocks/>
            <a:stCxn id="27" idx="0"/>
            <a:endCxn id="10" idx="2"/>
          </p:cNvCxnSpPr>
          <p:nvPr/>
        </p:nvCxnSpPr>
        <p:spPr>
          <a:xfrm flipV="1">
            <a:off x="4794355" y="2344437"/>
            <a:ext cx="0"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224964D-F8E9-945C-E22A-E746622FE98B}"/>
              </a:ext>
            </a:extLst>
          </p:cNvPr>
          <p:cNvSpPr txBox="1"/>
          <p:nvPr/>
        </p:nvSpPr>
        <p:spPr>
          <a:xfrm>
            <a:off x="3841963" y="1698106"/>
            <a:ext cx="1904784" cy="646331"/>
          </a:xfrm>
          <a:prstGeom prst="rect">
            <a:avLst/>
          </a:prstGeom>
          <a:noFill/>
        </p:spPr>
        <p:txBody>
          <a:bodyPr wrap="square" rtlCol="0">
            <a:spAutoFit/>
          </a:bodyPr>
          <a:lstStyle/>
          <a:p>
            <a:pPr algn="ctr"/>
            <a:r>
              <a:rPr lang="en-US" dirty="0"/>
              <a:t>Product/ service appeal</a:t>
            </a:r>
          </a:p>
        </p:txBody>
      </p:sp>
      <p:sp>
        <p:nvSpPr>
          <p:cNvPr id="3" name="Rectangle 2">
            <a:extLst>
              <a:ext uri="{FF2B5EF4-FFF2-40B4-BE49-F238E27FC236}">
                <a16:creationId xmlns:a16="http://schemas.microsoft.com/office/drawing/2014/main" id="{5280AB2A-F28F-D684-24BD-17CB3F616660}"/>
              </a:ext>
            </a:extLst>
          </p:cNvPr>
          <p:cNvSpPr/>
          <p:nvPr/>
        </p:nvSpPr>
        <p:spPr>
          <a:xfrm>
            <a:off x="1" y="0"/>
            <a:ext cx="498058" cy="68580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B09060E-2377-823D-1B11-3D4905B3538E}"/>
              </a:ext>
            </a:extLst>
          </p:cNvPr>
          <p:cNvSpPr/>
          <p:nvPr/>
        </p:nvSpPr>
        <p:spPr>
          <a:xfrm>
            <a:off x="498059" y="0"/>
            <a:ext cx="3095139" cy="2470983"/>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D89E08-DB97-E46F-A00F-C0921348486C}"/>
              </a:ext>
            </a:extLst>
          </p:cNvPr>
          <p:cNvSpPr/>
          <p:nvPr/>
        </p:nvSpPr>
        <p:spPr>
          <a:xfrm>
            <a:off x="498059" y="5825584"/>
            <a:ext cx="6451733" cy="1032415"/>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705D227-0A32-5C97-52AC-D7A9DA46903B}"/>
              </a:ext>
            </a:extLst>
          </p:cNvPr>
          <p:cNvSpPr/>
          <p:nvPr/>
        </p:nvSpPr>
        <p:spPr>
          <a:xfrm>
            <a:off x="498059" y="2466605"/>
            <a:ext cx="8645941" cy="3358978"/>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9B3F8FA-8FB5-4298-281A-E577900C506D}"/>
              </a:ext>
            </a:extLst>
          </p:cNvPr>
          <p:cNvSpPr/>
          <p:nvPr/>
        </p:nvSpPr>
        <p:spPr>
          <a:xfrm>
            <a:off x="383240" y="2759959"/>
            <a:ext cx="6230920" cy="33589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242EBB-B410-338D-07D1-D3D5E7A8B381}"/>
              </a:ext>
            </a:extLst>
          </p:cNvPr>
          <p:cNvSpPr txBox="1"/>
          <p:nvPr/>
        </p:nvSpPr>
        <p:spPr>
          <a:xfrm>
            <a:off x="678894" y="2901220"/>
            <a:ext cx="5769940" cy="3139321"/>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Evidence for future rapid growth</a:t>
            </a:r>
          </a:p>
          <a:p>
            <a:pPr algn="ctr"/>
            <a:r>
              <a:rPr lang="en-US" sz="1400" dirty="0">
                <a:solidFill>
                  <a:schemeClr val="tx1"/>
                </a:solidFill>
                <a:latin typeface="Poppins" panose="00000500000000000000" pitchFamily="2" charset="0"/>
                <a:cs typeface="Poppins" panose="00000500000000000000" pitchFamily="2" charset="0"/>
              </a:rPr>
              <a:t>Equity-ba</a:t>
            </a:r>
            <a:r>
              <a:rPr lang="en-US" sz="1400" dirty="0">
                <a:latin typeface="Poppins" panose="00000500000000000000" pitchFamily="2" charset="0"/>
                <a:cs typeface="Poppins" panose="00000500000000000000" pitchFamily="2" charset="0"/>
              </a:rPr>
              <a:t>sed investors are interested in companies that have been able to validate the appeal of their products/services and can demonstrate “traction” – see the </a:t>
            </a:r>
            <a:r>
              <a:rPr lang="en-US" sz="1400" u="sng" dirty="0">
                <a:latin typeface="Poppins" panose="00000500000000000000" pitchFamily="2" charset="0"/>
                <a:cs typeface="Poppins" panose="00000500000000000000" pitchFamily="2" charset="0"/>
              </a:rPr>
              <a:t>Business Pitch</a:t>
            </a:r>
            <a:r>
              <a:rPr lang="en-US" sz="1400" dirty="0">
                <a:latin typeface="Poppins" panose="00000500000000000000" pitchFamily="2" charset="0"/>
                <a:cs typeface="Poppins" panose="00000500000000000000" pitchFamily="2" charset="0"/>
              </a:rPr>
              <a:t> and </a:t>
            </a:r>
            <a:r>
              <a:rPr lang="en-US" sz="1400" u="sng" dirty="0">
                <a:latin typeface="Poppins" panose="00000500000000000000" pitchFamily="2" charset="0"/>
                <a:cs typeface="Poppins" panose="00000500000000000000" pitchFamily="2" charset="0"/>
              </a:rPr>
              <a:t>Business Plan</a:t>
            </a:r>
            <a:r>
              <a:rPr lang="en-US" sz="1400" dirty="0">
                <a:latin typeface="Poppins" panose="00000500000000000000" pitchFamily="2" charset="0"/>
                <a:cs typeface="Poppins" panose="00000500000000000000" pitchFamily="2" charset="0"/>
              </a:rPr>
              <a:t> presentations for more information. This might be represented by key financial ratios that speak to a businesses’ ability to retain customers’ interest and/or grow large in the future – for example, the monthly revenue growth rate [(revenue this month – revenue last month) / revenue last month], the CAC and CLV ratios (see the </a:t>
            </a:r>
            <a:r>
              <a:rPr lang="en-US" sz="1400" u="sng" dirty="0">
                <a:latin typeface="Poppins" panose="00000500000000000000" pitchFamily="2" charset="0"/>
                <a:cs typeface="Poppins" panose="00000500000000000000" pitchFamily="2" charset="0"/>
              </a:rPr>
              <a:t>Introduction to Finance</a:t>
            </a:r>
            <a:r>
              <a:rPr lang="en-US" sz="1400" dirty="0">
                <a:latin typeface="Poppins" panose="00000500000000000000" pitchFamily="2" charset="0"/>
                <a:cs typeface="Poppins" panose="00000500000000000000" pitchFamily="2" charset="0"/>
              </a:rPr>
              <a:t> presentation), or the churn rate [(number of customers lost per period)/total customers)]. This is why many venture capitalists have funded technology (especially software) startups over the years.</a:t>
            </a:r>
            <a:endParaRPr lang="en-US" sz="1400" dirty="0">
              <a:solidFill>
                <a:schemeClr val="tx1"/>
              </a:solidFill>
              <a:latin typeface="Poppins" panose="00000500000000000000" pitchFamily="2" charset="0"/>
              <a:cs typeface="Poppins" panose="00000500000000000000" pitchFamily="2" charset="0"/>
            </a:endParaRPr>
          </a:p>
        </p:txBody>
      </p:sp>
      <p:sp>
        <p:nvSpPr>
          <p:cNvPr id="9" name="Rectangle 8">
            <a:extLst>
              <a:ext uri="{FF2B5EF4-FFF2-40B4-BE49-F238E27FC236}">
                <a16:creationId xmlns:a16="http://schemas.microsoft.com/office/drawing/2014/main" id="{35744890-4955-3FB9-D8E2-26586F7D2C9C}"/>
              </a:ext>
            </a:extLst>
          </p:cNvPr>
          <p:cNvSpPr/>
          <p:nvPr/>
        </p:nvSpPr>
        <p:spPr>
          <a:xfrm>
            <a:off x="5860057" y="0"/>
            <a:ext cx="3279718" cy="2470983"/>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10304EF-0320-FC66-10CB-BC0C20A1EA3D}"/>
              </a:ext>
            </a:extLst>
          </p:cNvPr>
          <p:cNvSpPr/>
          <p:nvPr/>
        </p:nvSpPr>
        <p:spPr>
          <a:xfrm>
            <a:off x="3593199" y="-11233"/>
            <a:ext cx="2272794" cy="1587172"/>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233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751344"/>
            <a:ext cx="8769573" cy="4062651"/>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Our approach</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Throughout the REACH Hub, we aim to ensure that resources SPEAK, that is, that they are:</a:t>
            </a: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Simple</a:t>
            </a:r>
            <a:r>
              <a:rPr lang="en-US" dirty="0">
                <a:latin typeface="Poppins" panose="00000500000000000000" pitchFamily="2" charset="0"/>
                <a:cs typeface="Poppins" panose="00000500000000000000" pitchFamily="2" charset="0"/>
              </a:rPr>
              <a:t> – clear and without unnecessarily complication</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Psychological</a:t>
            </a:r>
            <a:r>
              <a:rPr lang="en-US" dirty="0">
                <a:latin typeface="Poppins" panose="00000500000000000000" pitchFamily="2" charset="0"/>
                <a:cs typeface="Poppins" panose="00000500000000000000" pitchFamily="2" charset="0"/>
              </a:rPr>
              <a:t> – focused on helping entrepreneurs think effectively</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Empowering</a:t>
            </a:r>
            <a:r>
              <a:rPr lang="en-US" dirty="0">
                <a:latin typeface="Poppins" panose="00000500000000000000" pitchFamily="2" charset="0"/>
                <a:cs typeface="Poppins" panose="00000500000000000000" pitchFamily="2" charset="0"/>
              </a:rPr>
              <a:t> – centered on SEDI populations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Aligned</a:t>
            </a:r>
            <a:r>
              <a:rPr lang="en-US" dirty="0">
                <a:latin typeface="Poppins" panose="00000500000000000000" pitchFamily="2" charset="0"/>
                <a:cs typeface="Poppins" panose="00000500000000000000" pitchFamily="2" charset="0"/>
              </a:rPr>
              <a:t> – relevant to and linked with other approaches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Knowledge-based</a:t>
            </a:r>
            <a:r>
              <a:rPr lang="en-US" dirty="0">
                <a:latin typeface="Poppins" panose="00000500000000000000" pitchFamily="2" charset="0"/>
                <a:cs typeface="Poppins" panose="00000500000000000000" pitchFamily="2" charset="0"/>
              </a:rPr>
              <a:t> – built on research-based insights</a:t>
            </a:r>
          </a:p>
        </p:txBody>
      </p:sp>
      <p:sp>
        <p:nvSpPr>
          <p:cNvPr id="3" name="TextBox 2">
            <a:extLst>
              <a:ext uri="{FF2B5EF4-FFF2-40B4-BE49-F238E27FC236}">
                <a16:creationId xmlns:a16="http://schemas.microsoft.com/office/drawing/2014/main" id="{1211577D-59F1-32A0-BCF5-169272445B3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123948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solidFill>
                <a:schemeClr val="bg1">
                  <a:lumMod val="65000"/>
                </a:schemeClr>
              </a:solidFill>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272786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27544D50-BB65-9B5E-4D19-528787F18BE2}"/>
              </a:ext>
            </a:extLst>
          </p:cNvPr>
          <p:cNvCxnSpPr>
            <a:cxnSpLocks/>
          </p:cNvCxnSpPr>
          <p:nvPr/>
        </p:nvCxnSpPr>
        <p:spPr>
          <a:xfrm flipV="1">
            <a:off x="4958080" y="2783839"/>
            <a:ext cx="3322321" cy="3129281"/>
          </a:xfrm>
          <a:prstGeom prst="straightConnector1">
            <a:avLst/>
          </a:prstGeom>
          <a:ln w="25400">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3F4E3C94-9D8A-29E5-02B9-4AE894ACF4B0}"/>
              </a:ext>
            </a:extLst>
          </p:cNvPr>
          <p:cNvSpPr txBox="1"/>
          <p:nvPr/>
        </p:nvSpPr>
        <p:spPr>
          <a:xfrm>
            <a:off x="187214" y="553828"/>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What is the process of equity-based financing?</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3" name="TextBox 2">
            <a:extLst>
              <a:ext uri="{FF2B5EF4-FFF2-40B4-BE49-F238E27FC236}">
                <a16:creationId xmlns:a16="http://schemas.microsoft.com/office/drawing/2014/main" id="{604549B3-D6C0-14D7-A578-11BA2FCDD8C5}"/>
              </a:ext>
            </a:extLst>
          </p:cNvPr>
          <p:cNvSpPr txBox="1"/>
          <p:nvPr/>
        </p:nvSpPr>
        <p:spPr>
          <a:xfrm>
            <a:off x="579121" y="1253334"/>
            <a:ext cx="7701280" cy="646331"/>
          </a:xfrm>
          <a:prstGeom prst="rect">
            <a:avLst/>
          </a:prstGeom>
          <a:noFill/>
        </p:spPr>
        <p:txBody>
          <a:bodyPr wrap="square">
            <a:spAutoFit/>
          </a:bodyPr>
          <a:lstStyle/>
          <a:p>
            <a:pPr algn="ctr"/>
            <a:r>
              <a:rPr lang="en-US" dirty="0"/>
              <a:t>From one perspective, the process of equity-based fundraising consists of a set of usual steps – see the next slide.</a:t>
            </a:r>
          </a:p>
        </p:txBody>
      </p:sp>
      <p:cxnSp>
        <p:nvCxnSpPr>
          <p:cNvPr id="7" name="Straight Arrow Connector 6">
            <a:extLst>
              <a:ext uri="{FF2B5EF4-FFF2-40B4-BE49-F238E27FC236}">
                <a16:creationId xmlns:a16="http://schemas.microsoft.com/office/drawing/2014/main" id="{428AEA52-66C0-CA87-796C-67CB858B7EF3}"/>
              </a:ext>
            </a:extLst>
          </p:cNvPr>
          <p:cNvCxnSpPr>
            <a:cxnSpLocks/>
          </p:cNvCxnSpPr>
          <p:nvPr/>
        </p:nvCxnSpPr>
        <p:spPr>
          <a:xfrm>
            <a:off x="4958080" y="5913120"/>
            <a:ext cx="3403600"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6EF4FE26-4423-3037-3920-3ACC60A6ABAB}"/>
              </a:ext>
            </a:extLst>
          </p:cNvPr>
          <p:cNvCxnSpPr>
            <a:cxnSpLocks/>
          </p:cNvCxnSpPr>
          <p:nvPr/>
        </p:nvCxnSpPr>
        <p:spPr>
          <a:xfrm flipV="1">
            <a:off x="4958080" y="2783840"/>
            <a:ext cx="0" cy="312928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D33EECC-0418-3F31-E1DE-ABE9E9B9C32E}"/>
              </a:ext>
            </a:extLst>
          </p:cNvPr>
          <p:cNvSpPr txBox="1"/>
          <p:nvPr/>
        </p:nvSpPr>
        <p:spPr>
          <a:xfrm>
            <a:off x="6080762" y="6119506"/>
            <a:ext cx="1158235" cy="369332"/>
          </a:xfrm>
          <a:prstGeom prst="rect">
            <a:avLst/>
          </a:prstGeom>
          <a:noFill/>
        </p:spPr>
        <p:txBody>
          <a:bodyPr wrap="square">
            <a:spAutoFit/>
          </a:bodyPr>
          <a:lstStyle/>
          <a:p>
            <a:pPr algn="ctr"/>
            <a:r>
              <a:rPr lang="en-US" dirty="0"/>
              <a:t>Time</a:t>
            </a:r>
          </a:p>
        </p:txBody>
      </p:sp>
      <p:sp>
        <p:nvSpPr>
          <p:cNvPr id="19" name="TextBox 18">
            <a:extLst>
              <a:ext uri="{FF2B5EF4-FFF2-40B4-BE49-F238E27FC236}">
                <a16:creationId xmlns:a16="http://schemas.microsoft.com/office/drawing/2014/main" id="{2F4571F2-98E5-3409-503D-4C6CCD4F3F63}"/>
              </a:ext>
            </a:extLst>
          </p:cNvPr>
          <p:cNvSpPr txBox="1"/>
          <p:nvPr/>
        </p:nvSpPr>
        <p:spPr>
          <a:xfrm rot="16200000">
            <a:off x="3329806" y="3739257"/>
            <a:ext cx="1846571" cy="923330"/>
          </a:xfrm>
          <a:prstGeom prst="rect">
            <a:avLst/>
          </a:prstGeom>
          <a:noFill/>
        </p:spPr>
        <p:txBody>
          <a:bodyPr wrap="square">
            <a:spAutoFit/>
          </a:bodyPr>
          <a:lstStyle/>
          <a:p>
            <a:pPr algn="ctr"/>
            <a:r>
              <a:rPr lang="en-US" dirty="0"/>
              <a:t>Revenue or value of business</a:t>
            </a:r>
          </a:p>
        </p:txBody>
      </p:sp>
      <p:sp>
        <p:nvSpPr>
          <p:cNvPr id="22" name="Oval 21">
            <a:extLst>
              <a:ext uri="{FF2B5EF4-FFF2-40B4-BE49-F238E27FC236}">
                <a16:creationId xmlns:a16="http://schemas.microsoft.com/office/drawing/2014/main" id="{8A1B0C34-2EEC-A4B7-1130-6EC029290223}"/>
              </a:ext>
            </a:extLst>
          </p:cNvPr>
          <p:cNvSpPr/>
          <p:nvPr/>
        </p:nvSpPr>
        <p:spPr>
          <a:xfrm>
            <a:off x="7062110" y="3006855"/>
            <a:ext cx="1122683" cy="844289"/>
          </a:xfrm>
          <a:prstGeom prst="ellipse">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69CB806-8C6A-E265-4F73-F41817391BA7}"/>
              </a:ext>
            </a:extLst>
          </p:cNvPr>
          <p:cNvSpPr txBox="1"/>
          <p:nvPr/>
        </p:nvSpPr>
        <p:spPr>
          <a:xfrm>
            <a:off x="7044333" y="3104053"/>
            <a:ext cx="1158235" cy="646331"/>
          </a:xfrm>
          <a:prstGeom prst="rect">
            <a:avLst/>
          </a:prstGeom>
          <a:noFill/>
        </p:spPr>
        <p:txBody>
          <a:bodyPr wrap="square">
            <a:spAutoFit/>
          </a:bodyPr>
          <a:lstStyle/>
          <a:p>
            <a:pPr algn="ctr"/>
            <a:r>
              <a:rPr lang="en-US" dirty="0"/>
              <a:t>Later round</a:t>
            </a:r>
          </a:p>
        </p:txBody>
      </p:sp>
      <p:sp>
        <p:nvSpPr>
          <p:cNvPr id="5" name="TextBox 4">
            <a:extLst>
              <a:ext uri="{FF2B5EF4-FFF2-40B4-BE49-F238E27FC236}">
                <a16:creationId xmlns:a16="http://schemas.microsoft.com/office/drawing/2014/main" id="{40A73FFB-191E-58EC-AA9F-5BCF727918A2}"/>
              </a:ext>
            </a:extLst>
          </p:cNvPr>
          <p:cNvSpPr txBox="1"/>
          <p:nvPr/>
        </p:nvSpPr>
        <p:spPr>
          <a:xfrm>
            <a:off x="454607" y="2364632"/>
            <a:ext cx="3121153" cy="3754874"/>
          </a:xfrm>
          <a:prstGeom prst="rect">
            <a:avLst/>
          </a:prstGeom>
          <a:noFill/>
        </p:spPr>
        <p:txBody>
          <a:bodyPr wrap="square">
            <a:spAutoFit/>
          </a:bodyPr>
          <a:lstStyle/>
          <a:p>
            <a:r>
              <a:rPr lang="en-US" sz="1700" dirty="0"/>
              <a:t>However, frequently this process is repeated when more money is needed for the business, each set of steps is referred to as a </a:t>
            </a:r>
            <a:r>
              <a:rPr lang="en-US" sz="1700" b="1" dirty="0"/>
              <a:t>“round” of financing. </a:t>
            </a:r>
          </a:p>
          <a:p>
            <a:endParaRPr lang="en-US" sz="1700" b="1" dirty="0"/>
          </a:p>
          <a:p>
            <a:r>
              <a:rPr lang="en-US" sz="1700" dirty="0"/>
              <a:t>These rounds are usually at different stages of a company’s growth, are often for different purposes. Rounds are explained in greater depth in two slides.</a:t>
            </a:r>
          </a:p>
        </p:txBody>
      </p:sp>
      <p:sp>
        <p:nvSpPr>
          <p:cNvPr id="21" name="Oval 20">
            <a:extLst>
              <a:ext uri="{FF2B5EF4-FFF2-40B4-BE49-F238E27FC236}">
                <a16:creationId xmlns:a16="http://schemas.microsoft.com/office/drawing/2014/main" id="{102C0962-2C17-DB9C-9CB7-C694C83EB871}"/>
              </a:ext>
            </a:extLst>
          </p:cNvPr>
          <p:cNvSpPr/>
          <p:nvPr/>
        </p:nvSpPr>
        <p:spPr>
          <a:xfrm>
            <a:off x="5351560" y="4606800"/>
            <a:ext cx="1122683" cy="844289"/>
          </a:xfrm>
          <a:prstGeom prst="ellipse">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A8EF6B-9EE3-A805-91FA-35ABF6899985}"/>
              </a:ext>
            </a:extLst>
          </p:cNvPr>
          <p:cNvSpPr txBox="1"/>
          <p:nvPr/>
        </p:nvSpPr>
        <p:spPr>
          <a:xfrm>
            <a:off x="5333785" y="4705780"/>
            <a:ext cx="1158235" cy="646331"/>
          </a:xfrm>
          <a:prstGeom prst="rect">
            <a:avLst/>
          </a:prstGeom>
          <a:noFill/>
        </p:spPr>
        <p:txBody>
          <a:bodyPr wrap="square">
            <a:spAutoFit/>
          </a:bodyPr>
          <a:lstStyle/>
          <a:p>
            <a:pPr algn="ctr"/>
            <a:r>
              <a:rPr lang="en-US" dirty="0"/>
              <a:t>Early round</a:t>
            </a:r>
          </a:p>
        </p:txBody>
      </p:sp>
    </p:spTree>
    <p:extLst>
      <p:ext uri="{BB962C8B-B14F-4D97-AF65-F5344CB8AC3E}">
        <p14:creationId xmlns:p14="http://schemas.microsoft.com/office/powerpoint/2010/main" val="81668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289587" y="46166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Steps in a round of seeking equity-based financing</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graphicFrame>
        <p:nvGraphicFramePr>
          <p:cNvPr id="8" name="Table 7">
            <a:extLst>
              <a:ext uri="{FF2B5EF4-FFF2-40B4-BE49-F238E27FC236}">
                <a16:creationId xmlns:a16="http://schemas.microsoft.com/office/drawing/2014/main" id="{F8766438-BF92-38BF-9D04-4EA82EAD90D8}"/>
              </a:ext>
            </a:extLst>
          </p:cNvPr>
          <p:cNvGraphicFramePr>
            <a:graphicFrameLocks noGrp="1"/>
          </p:cNvGraphicFramePr>
          <p:nvPr>
            <p:extLst>
              <p:ext uri="{D42A27DB-BD31-4B8C-83A1-F6EECF244321}">
                <p14:modId xmlns:p14="http://schemas.microsoft.com/office/powerpoint/2010/main" val="2974989946"/>
              </p:ext>
            </p:extLst>
          </p:nvPr>
        </p:nvGraphicFramePr>
        <p:xfrm>
          <a:off x="84840" y="1017598"/>
          <a:ext cx="8983746" cy="5715000"/>
        </p:xfrm>
        <a:graphic>
          <a:graphicData uri="http://schemas.openxmlformats.org/drawingml/2006/table">
            <a:tbl>
              <a:tblPr firstRow="1" bandRow="1">
                <a:tableStyleId>{5C22544A-7EE6-4342-B048-85BDC9FD1C3A}</a:tableStyleId>
              </a:tblPr>
              <a:tblGrid>
                <a:gridCol w="1524484">
                  <a:extLst>
                    <a:ext uri="{9D8B030D-6E8A-4147-A177-3AD203B41FA5}">
                      <a16:colId xmlns:a16="http://schemas.microsoft.com/office/drawing/2014/main" val="2736446824"/>
                    </a:ext>
                  </a:extLst>
                </a:gridCol>
                <a:gridCol w="3565991">
                  <a:extLst>
                    <a:ext uri="{9D8B030D-6E8A-4147-A177-3AD203B41FA5}">
                      <a16:colId xmlns:a16="http://schemas.microsoft.com/office/drawing/2014/main" val="2141558718"/>
                    </a:ext>
                  </a:extLst>
                </a:gridCol>
                <a:gridCol w="3893271">
                  <a:extLst>
                    <a:ext uri="{9D8B030D-6E8A-4147-A177-3AD203B41FA5}">
                      <a16:colId xmlns:a16="http://schemas.microsoft.com/office/drawing/2014/main" val="2736547103"/>
                    </a:ext>
                  </a:extLst>
                </a:gridCol>
              </a:tblGrid>
              <a:tr h="143128">
                <a:tc>
                  <a:txBody>
                    <a:bodyPr/>
                    <a:lstStyle/>
                    <a:p>
                      <a:r>
                        <a:rPr lang="en-US" sz="105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Explanation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How to learn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8488489"/>
                  </a:ext>
                </a:extLst>
              </a:tr>
              <a:tr h="328352">
                <a:tc>
                  <a:txBody>
                    <a:bodyPr/>
                    <a:lstStyle/>
                    <a:p>
                      <a:r>
                        <a:rPr lang="en-US" sz="1050" b="1" dirty="0">
                          <a:solidFill>
                            <a:schemeClr val="tx1"/>
                          </a:solidFill>
                        </a:rPr>
                        <a:t>1. Evaluate business readiness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Ensure that your business is the type of business, and in a position, to attract equity-based investors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Review the preceding section of this presentation and the </a:t>
                      </a:r>
                      <a:r>
                        <a:rPr lang="en-US" sz="1050" u="sng" dirty="0">
                          <a:solidFill>
                            <a:schemeClr val="tx1"/>
                          </a:solidFill>
                        </a:rPr>
                        <a:t>Introduction to Financing</a:t>
                      </a:r>
                      <a:r>
                        <a:rPr lang="en-US" sz="1050" u="none" dirty="0">
                          <a:solidFill>
                            <a:schemeClr val="tx1"/>
                          </a:solidFill>
                        </a:rPr>
                        <a:t> </a:t>
                      </a:r>
                      <a:r>
                        <a:rPr lang="en-US" sz="1050" dirty="0">
                          <a:solidFill>
                            <a:schemeClr val="tx1"/>
                          </a:solidFill>
                        </a:rPr>
                        <a:t>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286974"/>
                  </a:ext>
                </a:extLst>
              </a:tr>
              <a:tr h="328352">
                <a:tc>
                  <a:txBody>
                    <a:bodyPr/>
                    <a:lstStyle/>
                    <a:p>
                      <a:r>
                        <a:rPr lang="en-US" sz="1050" b="1" dirty="0">
                          <a:solidFill>
                            <a:schemeClr val="tx1"/>
                          </a:solidFill>
                        </a:rPr>
                        <a:t>2. Determine funding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Define how much money (capital) you need and why – prepare a detailed breakdown based upon realistic expectations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Review the </a:t>
                      </a:r>
                      <a:r>
                        <a:rPr lang="en-US" sz="1050" u="sng" dirty="0">
                          <a:solidFill>
                            <a:schemeClr val="tx1"/>
                          </a:solidFill>
                        </a:rPr>
                        <a:t>Financial Management</a:t>
                      </a:r>
                      <a:r>
                        <a:rPr lang="en-US" sz="1050" dirty="0">
                          <a:solidFill>
                            <a:schemeClr val="tx1"/>
                          </a:solidFill>
                        </a:rPr>
                        <a:t> presentation – especially on financial projections and sensitivity analyses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3316660"/>
                  </a:ext>
                </a:extLst>
              </a:tr>
              <a:tr h="328352">
                <a:tc>
                  <a:txBody>
                    <a:bodyPr/>
                    <a:lstStyle/>
                    <a:p>
                      <a:r>
                        <a:rPr lang="en-US" sz="1050" b="1" dirty="0">
                          <a:solidFill>
                            <a:schemeClr val="tx1"/>
                          </a:solidFill>
                        </a:rPr>
                        <a:t>3. Conduct a 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Estimate your company’s valuation – allowing you to calculate the percentage (stake) of ownership (equity) you will offer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Valuation methods are discussed in a subsequent section of this 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293557"/>
                  </a:ext>
                </a:extLst>
              </a:tr>
              <a:tr h="235740">
                <a:tc>
                  <a:txBody>
                    <a:bodyPr/>
                    <a:lstStyle/>
                    <a:p>
                      <a:r>
                        <a:rPr lang="en-US" sz="1050" b="1" dirty="0">
                          <a:solidFill>
                            <a:schemeClr val="tx1"/>
                          </a:solidFill>
                        </a:rPr>
                        <a:t>4. Prepare a plan and pitch deck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Provide a detailed picture of your businesses’ status and the plan for how your business will grow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Review the </a:t>
                      </a:r>
                      <a:r>
                        <a:rPr lang="en-US" sz="1050" u="sng" dirty="0">
                          <a:solidFill>
                            <a:schemeClr val="tx1"/>
                          </a:solidFill>
                        </a:rPr>
                        <a:t>Business Pitch</a:t>
                      </a:r>
                      <a:r>
                        <a:rPr lang="en-US" sz="1050" dirty="0">
                          <a:solidFill>
                            <a:schemeClr val="tx1"/>
                          </a:solidFill>
                        </a:rPr>
                        <a:t> and </a:t>
                      </a:r>
                      <a:r>
                        <a:rPr lang="en-US" sz="1050" u="sng" dirty="0">
                          <a:solidFill>
                            <a:schemeClr val="tx1"/>
                          </a:solidFill>
                        </a:rPr>
                        <a:t>Business Plan</a:t>
                      </a:r>
                      <a:r>
                        <a:rPr lang="en-US" sz="1050" dirty="0">
                          <a:solidFill>
                            <a:schemeClr val="tx1"/>
                          </a:solidFill>
                        </a:rPr>
                        <a:t> presentations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0092194"/>
                  </a:ext>
                </a:extLst>
              </a:tr>
              <a:tr h="464424">
                <a:tc>
                  <a:txBody>
                    <a:bodyPr/>
                    <a:lstStyle/>
                    <a:p>
                      <a:r>
                        <a:rPr lang="en-US" sz="1050" b="1" dirty="0">
                          <a:solidFill>
                            <a:schemeClr val="tx1"/>
                          </a:solidFill>
                        </a:rPr>
                        <a:t>5. Identify &amp; contact  potential investors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Find the right equity-based investors who align with your business’s needs and goals; contact them formally (e.g., via email) but also through your networks or networking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See the list of resources on the </a:t>
                      </a:r>
                      <a:r>
                        <a:rPr lang="en-US" sz="1050" u="sng" dirty="0">
                          <a:solidFill>
                            <a:schemeClr val="tx1"/>
                          </a:solidFill>
                        </a:rPr>
                        <a:t>Equity Investment</a:t>
                      </a:r>
                      <a:r>
                        <a:rPr lang="en-US" sz="1050" dirty="0">
                          <a:solidFill>
                            <a:schemeClr val="tx1"/>
                          </a:solidFill>
                        </a:rPr>
                        <a:t> page for organizations that can help connect you to equity-based investors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324758"/>
                  </a:ext>
                </a:extLst>
              </a:tr>
              <a:tr h="616824">
                <a:tc>
                  <a:txBody>
                    <a:bodyPr/>
                    <a:lstStyle/>
                    <a:p>
                      <a:r>
                        <a:rPr lang="en-US" sz="1050" b="1" dirty="0">
                          <a:solidFill>
                            <a:schemeClr val="tx1"/>
                          </a:solidFill>
                        </a:rPr>
                        <a:t>7. Prepare/review instruments and negotiate terms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Be familiar with key investment instruments and negotiate terms based on an informed understanding – in tandem with legal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Key investment terms and investment agreements/documents are reviewed in a subsequent section of this presentation, but retaining a qualified attorney is essential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4541237"/>
                  </a:ext>
                </a:extLst>
              </a:tr>
              <a:tr h="420965">
                <a:tc>
                  <a:txBody>
                    <a:bodyPr/>
                    <a:lstStyle/>
                    <a:p>
                      <a:r>
                        <a:rPr lang="en-US" sz="1050" b="1" dirty="0">
                          <a:solidFill>
                            <a:schemeClr val="tx1"/>
                          </a:solidFill>
                        </a:rPr>
                        <a:t>8. Close Financing Deal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Draft legal contracts, negotiate, and finalize on the contracts. Sign and close (send/receive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rPr>
                        <a:t>Review discussion on investment agreements/documentation. Legal advice can  often be essential.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9160116"/>
                  </a:ext>
                </a:extLst>
              </a:tr>
              <a:tr h="420965">
                <a:tc>
                  <a:txBody>
                    <a:bodyPr/>
                    <a:lstStyle/>
                    <a:p>
                      <a:r>
                        <a:rPr lang="en-US" sz="1050" b="1" dirty="0">
                          <a:solidFill>
                            <a:schemeClr val="tx1"/>
                          </a:solidFill>
                        </a:rPr>
                        <a:t>9. Deliver on promises (execute on key metrics)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Build trust and maintain solid communication with investors – using capital as promised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rPr>
                        <a:t>See the list of resources on the </a:t>
                      </a:r>
                      <a:r>
                        <a:rPr lang="en-US" sz="1050" u="sng" dirty="0">
                          <a:solidFill>
                            <a:schemeClr val="tx1"/>
                          </a:solidFill>
                        </a:rPr>
                        <a:t>Equity Investment</a:t>
                      </a:r>
                      <a:r>
                        <a:rPr lang="en-US" sz="1050" dirty="0">
                          <a:solidFill>
                            <a:schemeClr val="tx1"/>
                          </a:solidFill>
                        </a:rPr>
                        <a:t> page for organizations that can help you to manage your relationship with equity-based investors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1155823"/>
                  </a:ext>
                </a:extLst>
              </a:tr>
              <a:tr h="420965">
                <a:tc>
                  <a:txBody>
                    <a:bodyPr/>
                    <a:lstStyle/>
                    <a:p>
                      <a:r>
                        <a:rPr lang="en-US" sz="1050" b="1" dirty="0">
                          <a:solidFill>
                            <a:schemeClr val="tx1"/>
                          </a:solidFill>
                        </a:rPr>
                        <a:t>10. Plan for future rounds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Often getting funding from one or more equity investors is not enough, and you need to engage in another “round” of fundraising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rPr>
                        <a:t>See the list of resources on the </a:t>
                      </a:r>
                      <a:r>
                        <a:rPr lang="en-US" sz="1050" u="sng" dirty="0">
                          <a:solidFill>
                            <a:schemeClr val="tx1"/>
                          </a:solidFill>
                        </a:rPr>
                        <a:t>Equity Investment</a:t>
                      </a:r>
                      <a:r>
                        <a:rPr lang="en-US" sz="1050" dirty="0">
                          <a:solidFill>
                            <a:schemeClr val="tx1"/>
                          </a:solidFill>
                        </a:rPr>
                        <a:t> page for organizations that can help you to manage your relationship with equity-based investors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3247960"/>
                  </a:ext>
                </a:extLst>
              </a:tr>
            </a:tbl>
          </a:graphicData>
        </a:graphic>
      </p:graphicFrame>
    </p:spTree>
    <p:extLst>
      <p:ext uri="{BB962C8B-B14F-4D97-AF65-F5344CB8AC3E}">
        <p14:creationId xmlns:p14="http://schemas.microsoft.com/office/powerpoint/2010/main" val="2919843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4" y="553828"/>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Typical rounds of equity-based financing</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graphicFrame>
        <p:nvGraphicFramePr>
          <p:cNvPr id="15" name="Table 14">
            <a:extLst>
              <a:ext uri="{FF2B5EF4-FFF2-40B4-BE49-F238E27FC236}">
                <a16:creationId xmlns:a16="http://schemas.microsoft.com/office/drawing/2014/main" id="{19F91457-9E93-7D52-4AC2-4B50062ABC34}"/>
              </a:ext>
            </a:extLst>
          </p:cNvPr>
          <p:cNvGraphicFramePr>
            <a:graphicFrameLocks noGrp="1"/>
          </p:cNvGraphicFramePr>
          <p:nvPr>
            <p:extLst>
              <p:ext uri="{D42A27DB-BD31-4B8C-83A1-F6EECF244321}">
                <p14:modId xmlns:p14="http://schemas.microsoft.com/office/powerpoint/2010/main" val="1808487319"/>
              </p:ext>
            </p:extLst>
          </p:nvPr>
        </p:nvGraphicFramePr>
        <p:xfrm>
          <a:off x="187214" y="1214120"/>
          <a:ext cx="8769572" cy="5382846"/>
        </p:xfrm>
        <a:graphic>
          <a:graphicData uri="http://schemas.openxmlformats.org/drawingml/2006/table">
            <a:tbl>
              <a:tblPr firstRow="1" bandRow="1">
                <a:tableStyleId>{5C22544A-7EE6-4342-B048-85BDC9FD1C3A}</a:tableStyleId>
              </a:tblPr>
              <a:tblGrid>
                <a:gridCol w="1052308">
                  <a:extLst>
                    <a:ext uri="{9D8B030D-6E8A-4147-A177-3AD203B41FA5}">
                      <a16:colId xmlns:a16="http://schemas.microsoft.com/office/drawing/2014/main" val="3310952198"/>
                    </a:ext>
                  </a:extLst>
                </a:gridCol>
                <a:gridCol w="2621280">
                  <a:extLst>
                    <a:ext uri="{9D8B030D-6E8A-4147-A177-3AD203B41FA5}">
                      <a16:colId xmlns:a16="http://schemas.microsoft.com/office/drawing/2014/main" val="3740424613"/>
                    </a:ext>
                  </a:extLst>
                </a:gridCol>
                <a:gridCol w="3464560">
                  <a:extLst>
                    <a:ext uri="{9D8B030D-6E8A-4147-A177-3AD203B41FA5}">
                      <a16:colId xmlns:a16="http://schemas.microsoft.com/office/drawing/2014/main" val="692536686"/>
                    </a:ext>
                  </a:extLst>
                </a:gridCol>
                <a:gridCol w="1631424">
                  <a:extLst>
                    <a:ext uri="{9D8B030D-6E8A-4147-A177-3AD203B41FA5}">
                      <a16:colId xmlns:a16="http://schemas.microsoft.com/office/drawing/2014/main" val="2610086998"/>
                    </a:ext>
                  </a:extLst>
                </a:gridCol>
              </a:tblGrid>
              <a:tr h="500881">
                <a:tc>
                  <a:txBody>
                    <a:bodyPr/>
                    <a:lstStyle/>
                    <a:p>
                      <a:pPr algn="ctr"/>
                      <a:r>
                        <a:rPr lang="en-US" sz="1200" dirty="0">
                          <a:solidFill>
                            <a:schemeClr val="tx1"/>
                          </a:solidFill>
                        </a:rPr>
                        <a:t>Financing 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Typical business 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Typical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Typical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273615"/>
                  </a:ext>
                </a:extLst>
              </a:tr>
              <a:tr h="789355">
                <a:tc>
                  <a:txBody>
                    <a:bodyPr/>
                    <a:lstStyle/>
                    <a:p>
                      <a:pPr algn="ctr"/>
                      <a:r>
                        <a:rPr lang="en-US" sz="1200" dirty="0">
                          <a:solidFill>
                            <a:schemeClr val="tx1"/>
                          </a:solidFill>
                        </a:rPr>
                        <a:t>Pre-seed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Idea stage (business plan but little to no actual sales)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US" sz="1200" dirty="0">
                          <a:solidFill>
                            <a:schemeClr val="tx1"/>
                          </a:solidFill>
                        </a:rPr>
                        <a:t>Develop an early experiment/ prototype</a:t>
                      </a:r>
                    </a:p>
                    <a:p>
                      <a:pPr marL="171450" indent="-171450" algn="ctr">
                        <a:buFont typeface="Arial" panose="020B0604020202020204" pitchFamily="34" charset="0"/>
                        <a:buChar char="•"/>
                      </a:pPr>
                      <a:r>
                        <a:rPr lang="en-US" sz="1200" dirty="0">
                          <a:solidFill>
                            <a:schemeClr val="tx1"/>
                          </a:solidFill>
                        </a:rPr>
                        <a:t>Cover initial operating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$10,000 to $500,000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696128"/>
                  </a:ext>
                </a:extLst>
              </a:tr>
              <a:tr h="789355">
                <a:tc>
                  <a:txBody>
                    <a:bodyPr/>
                    <a:lstStyle/>
                    <a:p>
                      <a:pPr algn="ctr"/>
                      <a:r>
                        <a:rPr lang="en-US" sz="1200" dirty="0">
                          <a:solidFill>
                            <a:schemeClr val="tx1"/>
                          </a:solidFill>
                        </a:rPr>
                        <a:t>Seed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Initial traction/sales (some limited sales evidencing customer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US" sz="1200" dirty="0">
                          <a:solidFill>
                            <a:schemeClr val="tx1"/>
                          </a:solidFill>
                        </a:rPr>
                        <a:t>Launch a product/service to the market</a:t>
                      </a:r>
                    </a:p>
                    <a:p>
                      <a:pPr marL="171450" indent="-171450" algn="ctr">
                        <a:buFont typeface="Arial" panose="020B0604020202020204" pitchFamily="34" charset="0"/>
                        <a:buChar char="•"/>
                      </a:pPr>
                      <a:r>
                        <a:rPr lang="en-US" sz="1200" dirty="0">
                          <a:solidFill>
                            <a:schemeClr val="tx1"/>
                          </a:solidFill>
                        </a:rPr>
                        <a:t>Market to initial customers</a:t>
                      </a:r>
                    </a:p>
                    <a:p>
                      <a:pPr marL="171450" indent="-171450" algn="ctr">
                        <a:buFont typeface="Arial" panose="020B0604020202020204" pitchFamily="34" charset="0"/>
                        <a:buChar char="•"/>
                      </a:pPr>
                      <a:r>
                        <a:rPr lang="en-US" sz="1200" dirty="0">
                          <a:solidFill>
                            <a:schemeClr val="tx1"/>
                          </a:solidFill>
                        </a:rPr>
                        <a:t>Build the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$100,000 to $ 2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513344"/>
                  </a:ext>
                </a:extLst>
              </a:tr>
              <a:tr h="789355">
                <a:tc>
                  <a:txBody>
                    <a:bodyPr/>
                    <a:lstStyle/>
                    <a:p>
                      <a:pPr algn="ctr"/>
                      <a:r>
                        <a:rPr lang="en-US" sz="1200" dirty="0">
                          <a:solidFill>
                            <a:schemeClr val="tx1"/>
                          </a:solidFill>
                        </a:rPr>
                        <a:t>Series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Growth stage (sales are increasing in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US" sz="1200" dirty="0">
                          <a:solidFill>
                            <a:schemeClr val="tx1"/>
                          </a:solidFill>
                        </a:rPr>
                        <a:t>Scale operations</a:t>
                      </a:r>
                    </a:p>
                    <a:p>
                      <a:pPr marL="171450" indent="-171450" algn="ctr">
                        <a:buFont typeface="Arial" panose="020B0604020202020204" pitchFamily="34" charset="0"/>
                        <a:buChar char="•"/>
                      </a:pPr>
                      <a:r>
                        <a:rPr lang="en-US" sz="1200" dirty="0">
                          <a:solidFill>
                            <a:schemeClr val="tx1"/>
                          </a:solidFill>
                        </a:rPr>
                        <a:t>Improve technology</a:t>
                      </a:r>
                    </a:p>
                    <a:p>
                      <a:pPr marL="171450" indent="-171450" algn="ctr">
                        <a:buFont typeface="Arial" panose="020B0604020202020204" pitchFamily="34" charset="0"/>
                        <a:buChar char="•"/>
                      </a:pPr>
                      <a:r>
                        <a:rPr lang="en-US" sz="1200" dirty="0">
                          <a:solidFill>
                            <a:schemeClr val="tx1"/>
                          </a:solidFill>
                        </a:rPr>
                        <a:t>Expand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 million to $15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7924873"/>
                  </a:ext>
                </a:extLst>
              </a:tr>
              <a:tr h="901585">
                <a:tc>
                  <a:txBody>
                    <a:bodyPr/>
                    <a:lstStyle/>
                    <a:p>
                      <a:pPr algn="ctr"/>
                      <a:r>
                        <a:rPr lang="en-US" sz="1200" dirty="0">
                          <a:solidFill>
                            <a:schemeClr val="tx1"/>
                          </a:solidFill>
                        </a:rPr>
                        <a:t>Series B and beyond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Growth and expansion (continued growth in sales)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US" sz="1200" dirty="0">
                          <a:solidFill>
                            <a:schemeClr val="tx1"/>
                          </a:solidFill>
                        </a:rPr>
                        <a:t>Expand into new markets or geographies</a:t>
                      </a:r>
                    </a:p>
                    <a:p>
                      <a:pPr marL="171450" indent="-171450" algn="ctr">
                        <a:buFont typeface="Arial" panose="020B0604020202020204" pitchFamily="34" charset="0"/>
                        <a:buChar char="•"/>
                      </a:pPr>
                      <a:r>
                        <a:rPr lang="en-US" sz="1200" dirty="0">
                          <a:solidFill>
                            <a:schemeClr val="tx1"/>
                          </a:solidFill>
                        </a:rPr>
                        <a:t>Enhance operations/systems</a:t>
                      </a:r>
                    </a:p>
                    <a:p>
                      <a:pPr marL="171450" indent="-171450" algn="ctr">
                        <a:buFont typeface="Arial" panose="020B0604020202020204" pitchFamily="34" charset="0"/>
                        <a:buChar char="•"/>
                      </a:pPr>
                      <a:r>
                        <a:rPr lang="en-US" sz="1200" dirty="0">
                          <a:solidFill>
                            <a:schemeClr val="tx1"/>
                          </a:solidFill>
                        </a:rPr>
                        <a:t>Increase market share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$10 million - $50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1220149"/>
                  </a:ext>
                </a:extLst>
              </a:tr>
              <a:tr h="789355">
                <a:tc>
                  <a:txBody>
                    <a:bodyPr/>
                    <a:lstStyle/>
                    <a:p>
                      <a:pPr algn="ctr"/>
                      <a:r>
                        <a:rPr lang="en-US" sz="1200" dirty="0">
                          <a:solidFill>
                            <a:schemeClr val="tx1"/>
                          </a:solidFill>
                        </a:rPr>
                        <a:t>Bridge 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Points of growth/development between other stages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US" sz="1200" dirty="0">
                          <a:solidFill>
                            <a:schemeClr val="tx1"/>
                          </a:solidFill>
                        </a:rPr>
                        <a:t>Address short-term funding gaps</a:t>
                      </a:r>
                    </a:p>
                    <a:p>
                      <a:pPr marL="171450" indent="-171450" algn="ctr">
                        <a:buFont typeface="Arial" panose="020B0604020202020204" pitchFamily="34" charset="0"/>
                        <a:buChar char="•"/>
                      </a:pPr>
                      <a:r>
                        <a:rPr lang="en-US" sz="1200" dirty="0">
                          <a:solidFill>
                            <a:schemeClr val="tx1"/>
                          </a:solidFill>
                        </a:rPr>
                        <a:t>Reach milestones for the next fundraising 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3899812"/>
                  </a:ext>
                </a:extLst>
              </a:tr>
              <a:tr h="789355">
                <a:tc>
                  <a:txBody>
                    <a:bodyPr/>
                    <a:lstStyle/>
                    <a:p>
                      <a:pPr algn="ctr"/>
                      <a:r>
                        <a:rPr lang="en-US" sz="1200" dirty="0">
                          <a:solidFill>
                            <a:schemeClr val="tx1"/>
                          </a:solidFill>
                        </a:rPr>
                        <a:t>Initial public offering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When the company is ready to offer shares to the public on a stock exchange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US" sz="1200" dirty="0">
                          <a:solidFill>
                            <a:schemeClr val="tx1"/>
                          </a:solidFill>
                        </a:rPr>
                        <a:t>Raise large amounts of capital from public markets</a:t>
                      </a:r>
                    </a:p>
                    <a:p>
                      <a:pPr marL="171450" indent="-171450" algn="ctr">
                        <a:buFont typeface="Arial" panose="020B0604020202020204" pitchFamily="34" charset="0"/>
                        <a:buChar char="•"/>
                      </a:pPr>
                      <a:r>
                        <a:rPr lang="en-US" sz="1200" dirty="0">
                          <a:solidFill>
                            <a:schemeClr val="tx1"/>
                          </a:solidFill>
                        </a:rPr>
                        <a:t>Allow early-stage investors / founders to sell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$100,00 million to $1 billion+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754459"/>
                  </a:ext>
                </a:extLst>
              </a:tr>
            </a:tbl>
          </a:graphicData>
        </a:graphic>
      </p:graphicFrame>
    </p:spTree>
    <p:extLst>
      <p:ext uri="{BB962C8B-B14F-4D97-AF65-F5344CB8AC3E}">
        <p14:creationId xmlns:p14="http://schemas.microsoft.com/office/powerpoint/2010/main" val="394578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2593339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4" y="553828"/>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Rules and regulations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3" name="TextBox 2">
            <a:extLst>
              <a:ext uri="{FF2B5EF4-FFF2-40B4-BE49-F238E27FC236}">
                <a16:creationId xmlns:a16="http://schemas.microsoft.com/office/drawing/2014/main" id="{604549B3-D6C0-14D7-A578-11BA2FCDD8C5}"/>
              </a:ext>
            </a:extLst>
          </p:cNvPr>
          <p:cNvSpPr txBox="1"/>
          <p:nvPr/>
        </p:nvSpPr>
        <p:spPr>
          <a:xfrm>
            <a:off x="383167" y="1107656"/>
            <a:ext cx="8377666" cy="5509200"/>
          </a:xfrm>
          <a:prstGeom prst="rect">
            <a:avLst/>
          </a:prstGeom>
          <a:noFill/>
        </p:spPr>
        <p:txBody>
          <a:bodyPr wrap="square">
            <a:spAutoFit/>
          </a:bodyPr>
          <a:lstStyle/>
          <a:p>
            <a:pPr algn="ctr"/>
            <a:r>
              <a:rPr lang="en-US" sz="1600" dirty="0"/>
              <a:t>Equity-based investment in the United States involves offering “securities” (financial assets) that are subject to rules from the Securities and Exchange Commission (SEC). In addition, various states, including California,  have additional rules/regulations.</a:t>
            </a:r>
          </a:p>
          <a:p>
            <a:pPr algn="ctr"/>
            <a:endParaRPr lang="en-US" sz="1600" dirty="0"/>
          </a:p>
          <a:p>
            <a:pPr algn="ctr"/>
            <a:r>
              <a:rPr lang="en-US" sz="1600" b="1" dirty="0"/>
              <a:t>Prior to engaging in any equity-based financing activities, small business owners should retain a qualified attorney (see section below). </a:t>
            </a:r>
          </a:p>
          <a:p>
            <a:pPr algn="ctr"/>
            <a:endParaRPr lang="en-US" sz="1600" dirty="0"/>
          </a:p>
          <a:p>
            <a:pPr algn="ctr"/>
            <a:r>
              <a:rPr lang="en-US" sz="1600" dirty="0"/>
              <a:t>Below are some key rules/considerations:</a:t>
            </a:r>
          </a:p>
          <a:p>
            <a:pPr algn="ctr"/>
            <a:endParaRPr lang="en-US" sz="1600" dirty="0"/>
          </a:p>
          <a:p>
            <a:pPr marL="285750" indent="-285750">
              <a:buFont typeface="Arial" panose="020B0604020202020204" pitchFamily="34" charset="0"/>
              <a:buChar char="•"/>
            </a:pPr>
            <a:r>
              <a:rPr lang="en-US" sz="1600" dirty="0"/>
              <a:t>Under most circumstances, businesses can only get equity-based investment from accredited investors;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Investors tend to prefer providing equity-based investment to C-Corporations (see the </a:t>
            </a:r>
            <a:r>
              <a:rPr lang="en-US" sz="1600" u="sng" dirty="0"/>
              <a:t>Making it Official</a:t>
            </a:r>
            <a:r>
              <a:rPr lang="en-US" sz="1600" dirty="0"/>
              <a:t> presentation);</a:t>
            </a:r>
          </a:p>
          <a:p>
            <a:pPr marL="285750" indent="-285750">
              <a:buFont typeface="Arial" panose="020B0604020202020204" pitchFamily="34" charset="0"/>
              <a:buChar char="•"/>
            </a:pPr>
            <a:endParaRPr lang="en-US" sz="1600" u="sng" dirty="0"/>
          </a:p>
          <a:p>
            <a:pPr marL="285750" indent="-285750">
              <a:buFont typeface="Arial" panose="020B0604020202020204" pitchFamily="34" charset="0"/>
              <a:buChar char="•"/>
            </a:pPr>
            <a:r>
              <a:rPr lang="en-US" sz="1600" dirty="0"/>
              <a:t>There are strong regulations against making false or misleading statements to potential investors;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Companies seeking equity-based investment must maintain accurate financial statements and complete a range of important agreements and reports.</a:t>
            </a:r>
          </a:p>
        </p:txBody>
      </p:sp>
    </p:spTree>
    <p:extLst>
      <p:ext uri="{BB962C8B-B14F-4D97-AF65-F5344CB8AC3E}">
        <p14:creationId xmlns:p14="http://schemas.microsoft.com/office/powerpoint/2010/main" val="295067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265046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4" y="46166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Valuation methods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3" name="TextBox 2">
            <a:extLst>
              <a:ext uri="{FF2B5EF4-FFF2-40B4-BE49-F238E27FC236}">
                <a16:creationId xmlns:a16="http://schemas.microsoft.com/office/drawing/2014/main" id="{604549B3-D6C0-14D7-A578-11BA2FCDD8C5}"/>
              </a:ext>
            </a:extLst>
          </p:cNvPr>
          <p:cNvSpPr txBox="1"/>
          <p:nvPr/>
        </p:nvSpPr>
        <p:spPr>
          <a:xfrm>
            <a:off x="383167" y="884298"/>
            <a:ext cx="8377666" cy="830997"/>
          </a:xfrm>
          <a:prstGeom prst="rect">
            <a:avLst/>
          </a:prstGeom>
          <a:noFill/>
        </p:spPr>
        <p:txBody>
          <a:bodyPr wrap="square">
            <a:spAutoFit/>
          </a:bodyPr>
          <a:lstStyle/>
          <a:p>
            <a:pPr algn="ctr"/>
            <a:r>
              <a:rPr lang="en-US" sz="1600" dirty="0"/>
              <a:t>Valuing a company is a key step in the equity-based investment process. There are different approaches to valuation and often multiple approaches are used and compared to determine a more precise estimate.</a:t>
            </a:r>
          </a:p>
        </p:txBody>
      </p:sp>
      <p:graphicFrame>
        <p:nvGraphicFramePr>
          <p:cNvPr id="4" name="Table 3">
            <a:extLst>
              <a:ext uri="{FF2B5EF4-FFF2-40B4-BE49-F238E27FC236}">
                <a16:creationId xmlns:a16="http://schemas.microsoft.com/office/drawing/2014/main" id="{8EC65822-E0CD-F68A-C9CC-3B13617E2279}"/>
              </a:ext>
            </a:extLst>
          </p:cNvPr>
          <p:cNvGraphicFramePr>
            <a:graphicFrameLocks noGrp="1"/>
          </p:cNvGraphicFramePr>
          <p:nvPr>
            <p:extLst>
              <p:ext uri="{D42A27DB-BD31-4B8C-83A1-F6EECF244321}">
                <p14:modId xmlns:p14="http://schemas.microsoft.com/office/powerpoint/2010/main" val="3458916871"/>
              </p:ext>
            </p:extLst>
          </p:nvPr>
        </p:nvGraphicFramePr>
        <p:xfrm>
          <a:off x="187215" y="1783388"/>
          <a:ext cx="8769572" cy="4937760"/>
        </p:xfrm>
        <a:graphic>
          <a:graphicData uri="http://schemas.openxmlformats.org/drawingml/2006/table">
            <a:tbl>
              <a:tblPr firstRow="1" bandRow="1">
                <a:tableStyleId>{5C22544A-7EE6-4342-B048-85BDC9FD1C3A}</a:tableStyleId>
              </a:tblPr>
              <a:tblGrid>
                <a:gridCol w="1277791">
                  <a:extLst>
                    <a:ext uri="{9D8B030D-6E8A-4147-A177-3AD203B41FA5}">
                      <a16:colId xmlns:a16="http://schemas.microsoft.com/office/drawing/2014/main" val="3310952198"/>
                    </a:ext>
                  </a:extLst>
                </a:gridCol>
                <a:gridCol w="5138994">
                  <a:extLst>
                    <a:ext uri="{9D8B030D-6E8A-4147-A177-3AD203B41FA5}">
                      <a16:colId xmlns:a16="http://schemas.microsoft.com/office/drawing/2014/main" val="3740424613"/>
                    </a:ext>
                  </a:extLst>
                </a:gridCol>
                <a:gridCol w="2352787">
                  <a:extLst>
                    <a:ext uri="{9D8B030D-6E8A-4147-A177-3AD203B41FA5}">
                      <a16:colId xmlns:a16="http://schemas.microsoft.com/office/drawing/2014/main" val="692536686"/>
                    </a:ext>
                  </a:extLst>
                </a:gridCol>
              </a:tblGrid>
              <a:tr h="188236">
                <a:tc>
                  <a:txBody>
                    <a:bodyPr/>
                    <a:lstStyle/>
                    <a:p>
                      <a:pPr algn="ctr"/>
                      <a:r>
                        <a:rPr lang="en-US" sz="1200" dirty="0">
                          <a:solidFill>
                            <a:schemeClr val="tx1"/>
                          </a:solidFill>
                        </a:rPr>
                        <a:t>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Best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273615"/>
                  </a:ext>
                </a:extLst>
              </a:tr>
              <a:tr h="564708">
                <a:tc>
                  <a:txBody>
                    <a:bodyPr/>
                    <a:lstStyle/>
                    <a:p>
                      <a:pPr algn="ctr"/>
                      <a:r>
                        <a:rPr lang="en-US" sz="1200" dirty="0">
                          <a:solidFill>
                            <a:schemeClr val="tx1"/>
                          </a:solidFill>
                        </a:rPr>
                        <a:t>Discounted cash flow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Estimates the present value of future cash flows by discounting them using a specific discount rate. Often cash flow is estimated for the next 3-5 years; the discount rate is determined based upon the company’s risk profile and industry.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indent="0" algn="ctr">
                        <a:buFont typeface="Arial" panose="020B0604020202020204" pitchFamily="34" charset="0"/>
                        <a:buNone/>
                      </a:pPr>
                      <a:r>
                        <a:rPr lang="en-US" sz="1200" dirty="0">
                          <a:solidFill>
                            <a:schemeClr val="tx1"/>
                          </a:solidFill>
                        </a:rPr>
                        <a:t>Businesses with reliable financial projections and accurate determination of a discount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696128"/>
                  </a:ext>
                </a:extLst>
              </a:tr>
              <a:tr h="439217">
                <a:tc>
                  <a:txBody>
                    <a:bodyPr/>
                    <a:lstStyle/>
                    <a:p>
                      <a:pPr algn="ctr"/>
                      <a:r>
                        <a:rPr lang="en-US" sz="1200" dirty="0">
                          <a:solidFill>
                            <a:schemeClr val="tx1"/>
                          </a:solidFill>
                        </a:rPr>
                        <a:t>Capitalization of earnings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Values a business based on its earnings and a capitalization rate that reflects the risk and expected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indent="-171450" algn="ctr">
                        <a:buFont typeface="Arial" panose="020B0604020202020204" pitchFamily="34" charset="0"/>
                        <a:buChar char="•"/>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513344"/>
                  </a:ext>
                </a:extLst>
              </a:tr>
              <a:tr h="439217">
                <a:tc>
                  <a:txBody>
                    <a:bodyPr/>
                    <a:lstStyle/>
                    <a:p>
                      <a:pPr algn="ctr"/>
                      <a:r>
                        <a:rPr lang="en-US" sz="1200" dirty="0">
                          <a:solidFill>
                            <a:schemeClr val="tx1"/>
                          </a:solidFill>
                        </a:rPr>
                        <a:t>Precedent transactions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Uses historical data from sales of similar companies to estimate the business’s value. Important steps include adjusting for differences in size, growth, and industry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dirty="0">
                          <a:solidFill>
                            <a:schemeClr val="tx1"/>
                          </a:solidFill>
                        </a:rPr>
                        <a:t>Businesses in sectors with frequent mergers and acquisitions.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265705"/>
                  </a:ext>
                </a:extLst>
              </a:tr>
              <a:tr h="439217">
                <a:tc>
                  <a:txBody>
                    <a:bodyPr/>
                    <a:lstStyle/>
                    <a:p>
                      <a:pPr algn="ctr"/>
                      <a:r>
                        <a:rPr lang="en-US" sz="1200" dirty="0">
                          <a:solidFill>
                            <a:schemeClr val="tx1"/>
                          </a:solidFill>
                        </a:rPr>
                        <a:t>Asset-based 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Values a business based on the value of its assets minus its liabilities.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dirty="0">
                          <a:solidFill>
                            <a:schemeClr val="tx1"/>
                          </a:solidFill>
                        </a:rPr>
                        <a:t>Asset-heavy businesses such as manufacturing and real estate.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1776781"/>
                  </a:ext>
                </a:extLst>
              </a:tr>
              <a:tr h="439217">
                <a:tc>
                  <a:txBody>
                    <a:bodyPr/>
                    <a:lstStyle/>
                    <a:p>
                      <a:pPr algn="ctr"/>
                      <a:r>
                        <a:rPr lang="en-US" sz="1200" dirty="0">
                          <a:solidFill>
                            <a:schemeClr val="tx1"/>
                          </a:solidFill>
                        </a:rPr>
                        <a:t>Market-based 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Compares the valuation multiples of similar companies (e.g., price-to-earnings, price-to-sales) to determine a business’s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dirty="0">
                          <a:solidFill>
                            <a:schemeClr val="tx1"/>
                          </a:solidFill>
                        </a:rPr>
                        <a:t>Industries with abundant data on similar companies (e.g., technology, retail).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312691"/>
                  </a:ext>
                </a:extLst>
              </a:tr>
              <a:tr h="439217">
                <a:tc>
                  <a:txBody>
                    <a:bodyPr/>
                    <a:lstStyle/>
                    <a:p>
                      <a:pPr algn="ctr"/>
                      <a:r>
                        <a:rPr lang="en-US" sz="1200" dirty="0">
                          <a:solidFill>
                            <a:schemeClr val="tx1"/>
                          </a:solidFill>
                        </a:rPr>
                        <a:t>Berkus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Assigns monetary values to key factors in the business, for example, adding $500,000 for a: sound business idea, prototype, quality management team, strategic partnership,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indent="0" algn="ctr">
                        <a:buFont typeface="Arial" panose="020B0604020202020204" pitchFamily="34" charset="0"/>
                        <a:buNone/>
                      </a:pPr>
                      <a:r>
                        <a:rPr lang="en-US" sz="1200" dirty="0"/>
                        <a:t>Early-stage startups with limited financial history.</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7826646"/>
                  </a:ext>
                </a:extLst>
              </a:tr>
              <a:tr h="439217">
                <a:tc>
                  <a:txBody>
                    <a:bodyPr/>
                    <a:lstStyle/>
                    <a:p>
                      <a:pPr algn="ctr"/>
                      <a:r>
                        <a:rPr lang="en-US" sz="1200" dirty="0">
                          <a:solidFill>
                            <a:schemeClr val="tx1"/>
                          </a:solidFill>
                        </a:rPr>
                        <a:t>Scorecard valuation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Compares the target business to an average pre-money valuation of similar startups, adjusting for factors such as: team quality, market size, product/technology, and sales channels.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indent="0" algn="ctr">
                        <a:buFont typeface="Arial" panose="020B0604020202020204" pitchFamily="34" charset="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652667"/>
                  </a:ext>
                </a:extLst>
              </a:tr>
            </a:tbl>
          </a:graphicData>
        </a:graphic>
      </p:graphicFrame>
    </p:spTree>
    <p:extLst>
      <p:ext uri="{BB962C8B-B14F-4D97-AF65-F5344CB8AC3E}">
        <p14:creationId xmlns:p14="http://schemas.microsoft.com/office/powerpoint/2010/main" val="530855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4" y="46166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Valuation methods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3" name="TextBox 2">
            <a:extLst>
              <a:ext uri="{FF2B5EF4-FFF2-40B4-BE49-F238E27FC236}">
                <a16:creationId xmlns:a16="http://schemas.microsoft.com/office/drawing/2014/main" id="{604549B3-D6C0-14D7-A578-11BA2FCDD8C5}"/>
              </a:ext>
            </a:extLst>
          </p:cNvPr>
          <p:cNvSpPr txBox="1"/>
          <p:nvPr/>
        </p:nvSpPr>
        <p:spPr>
          <a:xfrm>
            <a:off x="383167" y="884298"/>
            <a:ext cx="8377666" cy="830997"/>
          </a:xfrm>
          <a:prstGeom prst="rect">
            <a:avLst/>
          </a:prstGeom>
          <a:noFill/>
        </p:spPr>
        <p:txBody>
          <a:bodyPr wrap="square">
            <a:spAutoFit/>
          </a:bodyPr>
          <a:lstStyle/>
          <a:p>
            <a:pPr algn="ctr"/>
            <a:r>
              <a:rPr lang="en-US" sz="1600" dirty="0"/>
              <a:t>Valuing a company is a key step in the equity-based investment process. There are different approaches to valuation and often multiple approaches are used and compared to determine a more precise estimate.</a:t>
            </a:r>
          </a:p>
        </p:txBody>
      </p:sp>
      <p:graphicFrame>
        <p:nvGraphicFramePr>
          <p:cNvPr id="4" name="Table 3">
            <a:extLst>
              <a:ext uri="{FF2B5EF4-FFF2-40B4-BE49-F238E27FC236}">
                <a16:creationId xmlns:a16="http://schemas.microsoft.com/office/drawing/2014/main" id="{8EC65822-E0CD-F68A-C9CC-3B13617E2279}"/>
              </a:ext>
            </a:extLst>
          </p:cNvPr>
          <p:cNvGraphicFramePr>
            <a:graphicFrameLocks noGrp="1"/>
          </p:cNvGraphicFramePr>
          <p:nvPr/>
        </p:nvGraphicFramePr>
        <p:xfrm>
          <a:off x="187215" y="1783388"/>
          <a:ext cx="8769572" cy="4937760"/>
        </p:xfrm>
        <a:graphic>
          <a:graphicData uri="http://schemas.openxmlformats.org/drawingml/2006/table">
            <a:tbl>
              <a:tblPr firstRow="1" bandRow="1">
                <a:tableStyleId>{5C22544A-7EE6-4342-B048-85BDC9FD1C3A}</a:tableStyleId>
              </a:tblPr>
              <a:tblGrid>
                <a:gridCol w="1277791">
                  <a:extLst>
                    <a:ext uri="{9D8B030D-6E8A-4147-A177-3AD203B41FA5}">
                      <a16:colId xmlns:a16="http://schemas.microsoft.com/office/drawing/2014/main" val="3310952198"/>
                    </a:ext>
                  </a:extLst>
                </a:gridCol>
                <a:gridCol w="5138994">
                  <a:extLst>
                    <a:ext uri="{9D8B030D-6E8A-4147-A177-3AD203B41FA5}">
                      <a16:colId xmlns:a16="http://schemas.microsoft.com/office/drawing/2014/main" val="3740424613"/>
                    </a:ext>
                  </a:extLst>
                </a:gridCol>
                <a:gridCol w="2352787">
                  <a:extLst>
                    <a:ext uri="{9D8B030D-6E8A-4147-A177-3AD203B41FA5}">
                      <a16:colId xmlns:a16="http://schemas.microsoft.com/office/drawing/2014/main" val="692536686"/>
                    </a:ext>
                  </a:extLst>
                </a:gridCol>
              </a:tblGrid>
              <a:tr h="188236">
                <a:tc>
                  <a:txBody>
                    <a:bodyPr/>
                    <a:lstStyle/>
                    <a:p>
                      <a:pPr algn="ctr"/>
                      <a:r>
                        <a:rPr lang="en-US" sz="1200" dirty="0">
                          <a:solidFill>
                            <a:schemeClr val="tx1"/>
                          </a:solidFill>
                        </a:rPr>
                        <a:t>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Best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273615"/>
                  </a:ext>
                </a:extLst>
              </a:tr>
              <a:tr h="564708">
                <a:tc>
                  <a:txBody>
                    <a:bodyPr/>
                    <a:lstStyle/>
                    <a:p>
                      <a:pPr algn="ctr"/>
                      <a:r>
                        <a:rPr lang="en-US" sz="1200" dirty="0">
                          <a:solidFill>
                            <a:schemeClr val="tx1"/>
                          </a:solidFill>
                        </a:rPr>
                        <a:t>Discounted cash flow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Estimates the present value of future cash flows by discounting them using a specific discount rate. Often cash flow is estimated for the next 3-5 years; the discount rate is determined based upon the company’s risk profile and industry.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indent="0" algn="ctr">
                        <a:buFont typeface="Arial" panose="020B0604020202020204" pitchFamily="34" charset="0"/>
                        <a:buNone/>
                      </a:pPr>
                      <a:r>
                        <a:rPr lang="en-US" sz="1200" dirty="0">
                          <a:solidFill>
                            <a:schemeClr val="tx1"/>
                          </a:solidFill>
                        </a:rPr>
                        <a:t>Businesses with reliable financial projections and accurate determination of a discount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696128"/>
                  </a:ext>
                </a:extLst>
              </a:tr>
              <a:tr h="439217">
                <a:tc>
                  <a:txBody>
                    <a:bodyPr/>
                    <a:lstStyle/>
                    <a:p>
                      <a:pPr algn="ctr"/>
                      <a:r>
                        <a:rPr lang="en-US" sz="1200" dirty="0">
                          <a:solidFill>
                            <a:schemeClr val="tx1"/>
                          </a:solidFill>
                        </a:rPr>
                        <a:t>Capitalization of earnings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Values a business based on its earnings and a capitalization rate that reflects the risk and expected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indent="-171450" algn="ctr">
                        <a:buFont typeface="Arial" panose="020B0604020202020204" pitchFamily="34" charset="0"/>
                        <a:buChar char="•"/>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513344"/>
                  </a:ext>
                </a:extLst>
              </a:tr>
              <a:tr h="439217">
                <a:tc>
                  <a:txBody>
                    <a:bodyPr/>
                    <a:lstStyle/>
                    <a:p>
                      <a:pPr algn="ctr"/>
                      <a:r>
                        <a:rPr lang="en-US" sz="1200" dirty="0">
                          <a:solidFill>
                            <a:schemeClr val="tx1"/>
                          </a:solidFill>
                        </a:rPr>
                        <a:t>Precedent transactions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Uses historical data from sales of similar companies to estimate the business’s value. Important steps include adjusting for differences in size, growth, and industry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dirty="0">
                          <a:solidFill>
                            <a:schemeClr val="tx1"/>
                          </a:solidFill>
                        </a:rPr>
                        <a:t>Businesses in sectors with frequent mergers and acquisitions.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265705"/>
                  </a:ext>
                </a:extLst>
              </a:tr>
              <a:tr h="439217">
                <a:tc>
                  <a:txBody>
                    <a:bodyPr/>
                    <a:lstStyle/>
                    <a:p>
                      <a:pPr algn="ctr"/>
                      <a:r>
                        <a:rPr lang="en-US" sz="1200" dirty="0">
                          <a:solidFill>
                            <a:schemeClr val="tx1"/>
                          </a:solidFill>
                        </a:rPr>
                        <a:t>Asset-based 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Values a business based on the value of its assets minus its liabilities.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dirty="0">
                          <a:solidFill>
                            <a:schemeClr val="tx1"/>
                          </a:solidFill>
                        </a:rPr>
                        <a:t>Asset-heavy businesses such as manufacturing and real estate.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1776781"/>
                  </a:ext>
                </a:extLst>
              </a:tr>
              <a:tr h="439217">
                <a:tc>
                  <a:txBody>
                    <a:bodyPr/>
                    <a:lstStyle/>
                    <a:p>
                      <a:pPr algn="ctr"/>
                      <a:r>
                        <a:rPr lang="en-US" sz="1200" dirty="0">
                          <a:solidFill>
                            <a:schemeClr val="tx1"/>
                          </a:solidFill>
                        </a:rPr>
                        <a:t>Market-based 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Compares the valuation multiples of similar companies (e.g., price-to-earnings, price-to-sales) to determine a business’s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dirty="0">
                          <a:solidFill>
                            <a:schemeClr val="tx1"/>
                          </a:solidFill>
                        </a:rPr>
                        <a:t>Industries with abundant data on similar companies (e.g., technology, retail).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312691"/>
                  </a:ext>
                </a:extLst>
              </a:tr>
              <a:tr h="439217">
                <a:tc>
                  <a:txBody>
                    <a:bodyPr/>
                    <a:lstStyle/>
                    <a:p>
                      <a:pPr algn="ctr"/>
                      <a:r>
                        <a:rPr lang="en-US" sz="1200" dirty="0">
                          <a:solidFill>
                            <a:schemeClr val="tx1"/>
                          </a:solidFill>
                        </a:rPr>
                        <a:t>Berkus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Assigns monetary values to key factors in the business, for example, adding $500,000 for a: sound business idea, prototype, quality management team, strategic partnership,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indent="0" algn="ctr">
                        <a:buFont typeface="Arial" panose="020B0604020202020204" pitchFamily="34" charset="0"/>
                        <a:buNone/>
                      </a:pPr>
                      <a:r>
                        <a:rPr lang="en-US" sz="1200" dirty="0"/>
                        <a:t>Early-stage startups with limited financial history.</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7826646"/>
                  </a:ext>
                </a:extLst>
              </a:tr>
              <a:tr h="439217">
                <a:tc>
                  <a:txBody>
                    <a:bodyPr/>
                    <a:lstStyle/>
                    <a:p>
                      <a:pPr algn="ctr"/>
                      <a:r>
                        <a:rPr lang="en-US" sz="1200" dirty="0">
                          <a:solidFill>
                            <a:schemeClr val="tx1"/>
                          </a:solidFill>
                        </a:rPr>
                        <a:t>Scorecard valuation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Compares the target business to an average pre-money valuation of similar startups, adjusting for factors such as: team quality, market size, product/technology, and sales channels.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indent="0" algn="ctr">
                        <a:buFont typeface="Arial" panose="020B0604020202020204" pitchFamily="34" charset="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652667"/>
                  </a:ext>
                </a:extLst>
              </a:tr>
            </a:tbl>
          </a:graphicData>
        </a:graphic>
      </p:graphicFrame>
      <p:sp>
        <p:nvSpPr>
          <p:cNvPr id="5" name="Rectangle 4">
            <a:extLst>
              <a:ext uri="{FF2B5EF4-FFF2-40B4-BE49-F238E27FC236}">
                <a16:creationId xmlns:a16="http://schemas.microsoft.com/office/drawing/2014/main" id="{BDEDBCA7-92C7-74BB-72B3-8F0770889BA2}"/>
              </a:ext>
            </a:extLst>
          </p:cNvPr>
          <p:cNvSpPr/>
          <p:nvPr/>
        </p:nvSpPr>
        <p:spPr>
          <a:xfrm>
            <a:off x="0" y="0"/>
            <a:ext cx="9144000" cy="4795736"/>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ED7C412-9E3C-E3D5-6FA7-CAE3D4A5A697}"/>
              </a:ext>
            </a:extLst>
          </p:cNvPr>
          <p:cNvSpPr/>
          <p:nvPr/>
        </p:nvSpPr>
        <p:spPr>
          <a:xfrm>
            <a:off x="0" y="4795736"/>
            <a:ext cx="187213" cy="20622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6666D97-CBD0-4343-1F51-A93628E1D69E}"/>
              </a:ext>
            </a:extLst>
          </p:cNvPr>
          <p:cNvSpPr/>
          <p:nvPr/>
        </p:nvSpPr>
        <p:spPr>
          <a:xfrm>
            <a:off x="187213" y="6721148"/>
            <a:ext cx="8956787" cy="136852"/>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50A02A6-6EB8-93C1-3C01-5BA87645DFEC}"/>
              </a:ext>
            </a:extLst>
          </p:cNvPr>
          <p:cNvSpPr/>
          <p:nvPr/>
        </p:nvSpPr>
        <p:spPr>
          <a:xfrm>
            <a:off x="2291563" y="461665"/>
            <a:ext cx="4813300" cy="40034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C28B35-0E2A-D6E6-E033-947518EA9A72}"/>
              </a:ext>
            </a:extLst>
          </p:cNvPr>
          <p:cNvSpPr txBox="1"/>
          <p:nvPr/>
        </p:nvSpPr>
        <p:spPr>
          <a:xfrm>
            <a:off x="2538021" y="664575"/>
            <a:ext cx="4406900" cy="3693319"/>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Valuation methods used for early-stage businesses</a:t>
            </a:r>
          </a:p>
          <a:p>
            <a:pPr algn="ctr"/>
            <a:endParaRPr lang="en-US" b="1"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For early-stage businesses, equity investors and entrepreneurs commonly refer to the valuation of similar startups at the time of their financing. If similar startups are not available, they will try to identify companies with some similarity – thus the below three methods are popular for valuing early-stage businesses.</a:t>
            </a:r>
          </a:p>
        </p:txBody>
      </p:sp>
      <p:sp>
        <p:nvSpPr>
          <p:cNvPr id="10" name="Rectangle 9">
            <a:extLst>
              <a:ext uri="{FF2B5EF4-FFF2-40B4-BE49-F238E27FC236}">
                <a16:creationId xmlns:a16="http://schemas.microsoft.com/office/drawing/2014/main" id="{C8DFBDFD-C7C5-0AF2-9018-653512835B21}"/>
              </a:ext>
            </a:extLst>
          </p:cNvPr>
          <p:cNvSpPr/>
          <p:nvPr/>
        </p:nvSpPr>
        <p:spPr>
          <a:xfrm>
            <a:off x="8956785" y="4795736"/>
            <a:ext cx="187215" cy="1925412"/>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2122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01480"/>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Valuation logic and math</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3" name="TextBox 2">
            <a:extLst>
              <a:ext uri="{FF2B5EF4-FFF2-40B4-BE49-F238E27FC236}">
                <a16:creationId xmlns:a16="http://schemas.microsoft.com/office/drawing/2014/main" id="{604549B3-D6C0-14D7-A578-11BA2FCDD8C5}"/>
              </a:ext>
            </a:extLst>
          </p:cNvPr>
          <p:cNvSpPr txBox="1"/>
          <p:nvPr/>
        </p:nvSpPr>
        <p:spPr>
          <a:xfrm>
            <a:off x="383166" y="1180235"/>
            <a:ext cx="8377666" cy="1200329"/>
          </a:xfrm>
          <a:prstGeom prst="rect">
            <a:avLst/>
          </a:prstGeom>
          <a:noFill/>
        </p:spPr>
        <p:txBody>
          <a:bodyPr wrap="square">
            <a:spAutoFit/>
          </a:bodyPr>
          <a:lstStyle/>
          <a:p>
            <a:pPr algn="ctr"/>
            <a:r>
              <a:rPr lang="en-US" dirty="0"/>
              <a:t>To understand how a company is valued, and how that valuation relates to the money investors offer, the concepts of a pre- and post-money valuation are important as a company’s value will change once an investment is made</a:t>
            </a:r>
          </a:p>
        </p:txBody>
      </p:sp>
      <p:graphicFrame>
        <p:nvGraphicFramePr>
          <p:cNvPr id="10" name="Table 9">
            <a:extLst>
              <a:ext uri="{FF2B5EF4-FFF2-40B4-BE49-F238E27FC236}">
                <a16:creationId xmlns:a16="http://schemas.microsoft.com/office/drawing/2014/main" id="{423331D9-FCD1-3164-B672-43C2BEE3637E}"/>
              </a:ext>
            </a:extLst>
          </p:cNvPr>
          <p:cNvGraphicFramePr>
            <a:graphicFrameLocks noGrp="1"/>
          </p:cNvGraphicFramePr>
          <p:nvPr>
            <p:extLst>
              <p:ext uri="{D42A27DB-BD31-4B8C-83A1-F6EECF244321}">
                <p14:modId xmlns:p14="http://schemas.microsoft.com/office/powerpoint/2010/main" val="2003654071"/>
              </p:ext>
            </p:extLst>
          </p:nvPr>
        </p:nvGraphicFramePr>
        <p:xfrm>
          <a:off x="285188" y="2543104"/>
          <a:ext cx="8573622" cy="1554480"/>
        </p:xfrm>
        <a:graphic>
          <a:graphicData uri="http://schemas.openxmlformats.org/drawingml/2006/table">
            <a:tbl>
              <a:tblPr/>
              <a:tblGrid>
                <a:gridCol w="2857874">
                  <a:extLst>
                    <a:ext uri="{9D8B030D-6E8A-4147-A177-3AD203B41FA5}">
                      <a16:colId xmlns:a16="http://schemas.microsoft.com/office/drawing/2014/main" val="2029923524"/>
                    </a:ext>
                  </a:extLst>
                </a:gridCol>
                <a:gridCol w="2857874">
                  <a:extLst>
                    <a:ext uri="{9D8B030D-6E8A-4147-A177-3AD203B41FA5}">
                      <a16:colId xmlns:a16="http://schemas.microsoft.com/office/drawing/2014/main" val="2309369037"/>
                    </a:ext>
                  </a:extLst>
                </a:gridCol>
                <a:gridCol w="2857874">
                  <a:extLst>
                    <a:ext uri="{9D8B030D-6E8A-4147-A177-3AD203B41FA5}">
                      <a16:colId xmlns:a16="http://schemas.microsoft.com/office/drawing/2014/main" val="3198658609"/>
                    </a:ext>
                  </a:extLst>
                </a:gridCol>
              </a:tblGrid>
              <a:tr h="0">
                <a:tc>
                  <a:txBody>
                    <a:bodyPr/>
                    <a:lstStyle/>
                    <a:p>
                      <a:r>
                        <a:rPr lang="en-US" sz="1400" b="1" dirty="0"/>
                        <a:t>Term</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t>Definition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a:t>Formula</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481892"/>
                  </a:ext>
                </a:extLst>
              </a:tr>
              <a:tr h="0">
                <a:tc>
                  <a:txBody>
                    <a:bodyPr/>
                    <a:lstStyle/>
                    <a:p>
                      <a:r>
                        <a:rPr lang="en-US" sz="1400" b="1" dirty="0"/>
                        <a:t>Pre-Money Valuation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Company’s value before new investment is added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Post-Money Valuation - Investment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669826"/>
                  </a:ext>
                </a:extLst>
              </a:tr>
              <a:tr h="0">
                <a:tc>
                  <a:txBody>
                    <a:bodyPr/>
                    <a:lstStyle/>
                    <a:p>
                      <a:r>
                        <a:rPr lang="en-US" sz="1400" b="1"/>
                        <a:t>Post-Money Valuation</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Company’s value after adding the investment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Pre-Money Valuation + Investment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1045837"/>
                  </a:ext>
                </a:extLst>
              </a:tr>
            </a:tbl>
          </a:graphicData>
        </a:graphic>
      </p:graphicFrame>
      <p:sp>
        <p:nvSpPr>
          <p:cNvPr id="13" name="TextBox 12">
            <a:extLst>
              <a:ext uri="{FF2B5EF4-FFF2-40B4-BE49-F238E27FC236}">
                <a16:creationId xmlns:a16="http://schemas.microsoft.com/office/drawing/2014/main" id="{11CF0D87-C719-5656-167F-7160ADE9E477}"/>
              </a:ext>
            </a:extLst>
          </p:cNvPr>
          <p:cNvSpPr txBox="1"/>
          <p:nvPr/>
        </p:nvSpPr>
        <p:spPr>
          <a:xfrm>
            <a:off x="1586801" y="4446428"/>
            <a:ext cx="5561834" cy="646331"/>
          </a:xfrm>
          <a:prstGeom prst="rect">
            <a:avLst/>
          </a:prstGeom>
          <a:noFill/>
        </p:spPr>
        <p:txBody>
          <a:bodyPr wrap="square">
            <a:spAutoFit/>
          </a:bodyPr>
          <a:lstStyle/>
          <a:p>
            <a:pPr algn="ctr"/>
            <a:r>
              <a:rPr lang="en-US" dirty="0"/>
              <a:t>An investor’s ownership share is calculated using the post-money valuation as follows:</a:t>
            </a:r>
          </a:p>
        </p:txBody>
      </p:sp>
      <p:sp>
        <p:nvSpPr>
          <p:cNvPr id="14" name="TextBox 13">
            <a:extLst>
              <a:ext uri="{FF2B5EF4-FFF2-40B4-BE49-F238E27FC236}">
                <a16:creationId xmlns:a16="http://schemas.microsoft.com/office/drawing/2014/main" id="{BEB29375-34B8-F678-A986-D11472BFC5E2}"/>
              </a:ext>
            </a:extLst>
          </p:cNvPr>
          <p:cNvSpPr txBox="1"/>
          <p:nvPr/>
        </p:nvSpPr>
        <p:spPr>
          <a:xfrm>
            <a:off x="1586801" y="5375334"/>
            <a:ext cx="1740058" cy="646331"/>
          </a:xfrm>
          <a:prstGeom prst="rect">
            <a:avLst/>
          </a:prstGeom>
          <a:noFill/>
        </p:spPr>
        <p:txBody>
          <a:bodyPr wrap="square">
            <a:spAutoFit/>
          </a:bodyPr>
          <a:lstStyle/>
          <a:p>
            <a:pPr algn="ctr"/>
            <a:r>
              <a:rPr lang="en-US" dirty="0"/>
              <a:t>Ownership percentage</a:t>
            </a:r>
          </a:p>
        </p:txBody>
      </p:sp>
      <p:sp>
        <p:nvSpPr>
          <p:cNvPr id="15" name="TextBox 14">
            <a:extLst>
              <a:ext uri="{FF2B5EF4-FFF2-40B4-BE49-F238E27FC236}">
                <a16:creationId xmlns:a16="http://schemas.microsoft.com/office/drawing/2014/main" id="{E389A82F-8BB8-6CAC-78AF-27B0E6EC14D5}"/>
              </a:ext>
            </a:extLst>
          </p:cNvPr>
          <p:cNvSpPr txBox="1"/>
          <p:nvPr/>
        </p:nvSpPr>
        <p:spPr>
          <a:xfrm>
            <a:off x="3480453" y="5513833"/>
            <a:ext cx="352245" cy="369332"/>
          </a:xfrm>
          <a:prstGeom prst="rect">
            <a:avLst/>
          </a:prstGeom>
          <a:noFill/>
        </p:spPr>
        <p:txBody>
          <a:bodyPr wrap="square">
            <a:spAutoFit/>
          </a:bodyPr>
          <a:lstStyle/>
          <a:p>
            <a:pPr algn="ctr"/>
            <a:r>
              <a:rPr lang="en-US" dirty="0"/>
              <a:t>=</a:t>
            </a:r>
          </a:p>
        </p:txBody>
      </p:sp>
      <p:sp>
        <p:nvSpPr>
          <p:cNvPr id="16" name="TextBox 15">
            <a:extLst>
              <a:ext uri="{FF2B5EF4-FFF2-40B4-BE49-F238E27FC236}">
                <a16:creationId xmlns:a16="http://schemas.microsoft.com/office/drawing/2014/main" id="{E5AB774F-6A7D-C7BC-03C4-40F663093BF1}"/>
              </a:ext>
            </a:extLst>
          </p:cNvPr>
          <p:cNvSpPr txBox="1"/>
          <p:nvPr/>
        </p:nvSpPr>
        <p:spPr>
          <a:xfrm>
            <a:off x="4141936" y="5316251"/>
            <a:ext cx="3241357" cy="369332"/>
          </a:xfrm>
          <a:prstGeom prst="rect">
            <a:avLst/>
          </a:prstGeom>
          <a:noFill/>
        </p:spPr>
        <p:txBody>
          <a:bodyPr wrap="square">
            <a:spAutoFit/>
          </a:bodyPr>
          <a:lstStyle/>
          <a:p>
            <a:pPr algn="ctr"/>
            <a:r>
              <a:rPr lang="en-US" dirty="0"/>
              <a:t>Investment amount</a:t>
            </a:r>
          </a:p>
        </p:txBody>
      </p:sp>
      <p:sp>
        <p:nvSpPr>
          <p:cNvPr id="17" name="TextBox 16">
            <a:extLst>
              <a:ext uri="{FF2B5EF4-FFF2-40B4-BE49-F238E27FC236}">
                <a16:creationId xmlns:a16="http://schemas.microsoft.com/office/drawing/2014/main" id="{1FA8CF13-0E5F-3CFB-49EB-F34F5E949374}"/>
              </a:ext>
            </a:extLst>
          </p:cNvPr>
          <p:cNvSpPr txBox="1"/>
          <p:nvPr/>
        </p:nvSpPr>
        <p:spPr>
          <a:xfrm>
            <a:off x="4141936" y="5887188"/>
            <a:ext cx="3241357" cy="369332"/>
          </a:xfrm>
          <a:prstGeom prst="rect">
            <a:avLst/>
          </a:prstGeom>
          <a:noFill/>
        </p:spPr>
        <p:txBody>
          <a:bodyPr wrap="square">
            <a:spAutoFit/>
          </a:bodyPr>
          <a:lstStyle/>
          <a:p>
            <a:pPr algn="ctr"/>
            <a:r>
              <a:rPr lang="en-US" dirty="0"/>
              <a:t>Post-money valuation</a:t>
            </a:r>
          </a:p>
        </p:txBody>
      </p:sp>
      <p:cxnSp>
        <p:nvCxnSpPr>
          <p:cNvPr id="19" name="Straight Connector 18">
            <a:extLst>
              <a:ext uri="{FF2B5EF4-FFF2-40B4-BE49-F238E27FC236}">
                <a16:creationId xmlns:a16="http://schemas.microsoft.com/office/drawing/2014/main" id="{17422C25-B6E5-0C16-F057-A1C774FA6F0E}"/>
              </a:ext>
            </a:extLst>
          </p:cNvPr>
          <p:cNvCxnSpPr/>
          <p:nvPr/>
        </p:nvCxnSpPr>
        <p:spPr>
          <a:xfrm>
            <a:off x="4141936" y="5776322"/>
            <a:ext cx="32413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30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751344"/>
            <a:ext cx="8769573" cy="4062651"/>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Our approach</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Throughout the REACH Hub, we aim to ensure that resources SPEAK, that is, that they are:</a:t>
            </a: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Simple</a:t>
            </a:r>
            <a:r>
              <a:rPr lang="en-US" dirty="0">
                <a:latin typeface="Poppins" panose="00000500000000000000" pitchFamily="2" charset="0"/>
                <a:cs typeface="Poppins" panose="00000500000000000000" pitchFamily="2" charset="0"/>
              </a:rPr>
              <a:t> – clear and without unnecessarily complication</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Psychological</a:t>
            </a:r>
            <a:r>
              <a:rPr lang="en-US" dirty="0">
                <a:latin typeface="Poppins" panose="00000500000000000000" pitchFamily="2" charset="0"/>
                <a:cs typeface="Poppins" panose="00000500000000000000" pitchFamily="2" charset="0"/>
              </a:rPr>
              <a:t> – focused on helping entrepreneurs think effectively</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Empowering</a:t>
            </a:r>
            <a:r>
              <a:rPr lang="en-US" dirty="0">
                <a:latin typeface="Poppins" panose="00000500000000000000" pitchFamily="2" charset="0"/>
                <a:cs typeface="Poppins" panose="00000500000000000000" pitchFamily="2" charset="0"/>
              </a:rPr>
              <a:t> – centered on SEDI populations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Aligned</a:t>
            </a:r>
            <a:r>
              <a:rPr lang="en-US" dirty="0">
                <a:latin typeface="Poppins" panose="00000500000000000000" pitchFamily="2" charset="0"/>
                <a:cs typeface="Poppins" panose="00000500000000000000" pitchFamily="2" charset="0"/>
              </a:rPr>
              <a:t> – relevant to and linked with other approaches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Knowledge-based</a:t>
            </a:r>
            <a:r>
              <a:rPr lang="en-US" dirty="0">
                <a:latin typeface="Poppins" panose="00000500000000000000" pitchFamily="2" charset="0"/>
                <a:cs typeface="Poppins" panose="00000500000000000000" pitchFamily="2" charset="0"/>
              </a:rPr>
              <a:t> – built on research-based insights</a:t>
            </a:r>
          </a:p>
        </p:txBody>
      </p:sp>
      <p:sp>
        <p:nvSpPr>
          <p:cNvPr id="3" name="TextBox 2">
            <a:extLst>
              <a:ext uri="{FF2B5EF4-FFF2-40B4-BE49-F238E27FC236}">
                <a16:creationId xmlns:a16="http://schemas.microsoft.com/office/drawing/2014/main" id="{1211577D-59F1-32A0-BCF5-169272445B3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4" name="Rectangle 3">
            <a:extLst>
              <a:ext uri="{FF2B5EF4-FFF2-40B4-BE49-F238E27FC236}">
                <a16:creationId xmlns:a16="http://schemas.microsoft.com/office/drawing/2014/main" id="{963AEBBE-0E79-B96D-F298-902232300EEC}"/>
              </a:ext>
            </a:extLst>
          </p:cNvPr>
          <p:cNvSpPr/>
          <p:nvPr/>
        </p:nvSpPr>
        <p:spPr>
          <a:xfrm>
            <a:off x="0" y="0"/>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CF10C5-01DF-1394-CB18-156A0725D52F}"/>
              </a:ext>
            </a:extLst>
          </p:cNvPr>
          <p:cNvSpPr txBox="1"/>
          <p:nvPr/>
        </p:nvSpPr>
        <p:spPr>
          <a:xfrm>
            <a:off x="2189156" y="751344"/>
            <a:ext cx="4714985" cy="1323439"/>
          </a:xfrm>
          <a:prstGeom prst="rect">
            <a:avLst/>
          </a:prstGeom>
          <a:solidFill>
            <a:schemeClr val="bg1"/>
          </a:solidFill>
          <a:ln>
            <a:solidFill>
              <a:schemeClr val="tx1"/>
            </a:solidFill>
          </a:ln>
        </p:spPr>
        <p:txBody>
          <a:bodyPr wrap="square">
            <a:spAutoFit/>
          </a:bodyPr>
          <a:lstStyle/>
          <a:p>
            <a:pPr algn="ctr"/>
            <a:r>
              <a:rPr lang="en-US" sz="1600" b="1" dirty="0">
                <a:latin typeface="Poppins" panose="00000500000000000000" pitchFamily="2" charset="0"/>
                <a:cs typeface="Poppins" panose="00000500000000000000" pitchFamily="2" charset="0"/>
              </a:rPr>
              <a:t>Helpful call-outs</a:t>
            </a: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Throughout this presentation, there are special slides that provide additional information. They are indicated by transparent grey backgrounds like this one.</a:t>
            </a:r>
          </a:p>
        </p:txBody>
      </p:sp>
      <p:sp>
        <p:nvSpPr>
          <p:cNvPr id="7" name="TextBox 6">
            <a:extLst>
              <a:ext uri="{FF2B5EF4-FFF2-40B4-BE49-F238E27FC236}">
                <a16:creationId xmlns:a16="http://schemas.microsoft.com/office/drawing/2014/main" id="{8B7C6B45-ECAD-79B7-614D-655EFB1645F0}"/>
              </a:ext>
            </a:extLst>
          </p:cNvPr>
          <p:cNvSpPr txBox="1"/>
          <p:nvPr/>
        </p:nvSpPr>
        <p:spPr>
          <a:xfrm>
            <a:off x="2189156" y="5206283"/>
            <a:ext cx="4714985" cy="1077218"/>
          </a:xfrm>
          <a:prstGeom prst="rect">
            <a:avLst/>
          </a:prstGeom>
          <a:solidFill>
            <a:schemeClr val="bg1"/>
          </a:solidFill>
          <a:ln>
            <a:solidFill>
              <a:schemeClr val="tx1"/>
            </a:solidFill>
          </a:ln>
        </p:spPr>
        <p:txBody>
          <a:bodyPr wrap="square">
            <a:spAutoFit/>
          </a:bodyPr>
          <a:lstStyle/>
          <a:p>
            <a:pPr algn="ctr"/>
            <a:r>
              <a:rPr lang="en-US" sz="1600" b="1" dirty="0">
                <a:latin typeface="Poppins" panose="00000500000000000000" pitchFamily="2" charset="0"/>
                <a:cs typeface="Poppins" panose="00000500000000000000" pitchFamily="2" charset="0"/>
              </a:rPr>
              <a:t>Links are underlined</a:t>
            </a:r>
            <a:endParaRPr lang="en-US" sz="1600" dirty="0">
              <a:latin typeface="Poppins" panose="00000500000000000000" pitchFamily="2" charset="0"/>
              <a:cs typeface="Poppins" panose="00000500000000000000" pitchFamily="2" charset="0"/>
            </a:endParaRPr>
          </a:p>
          <a:p>
            <a:pPr algn="ctr"/>
            <a:r>
              <a:rPr lang="en-US" sz="1600" b="0" dirty="0">
                <a:solidFill>
                  <a:schemeClr val="tx1"/>
                </a:solidFill>
                <a:latin typeface="Poppins" panose="00000500000000000000" pitchFamily="2" charset="0"/>
                <a:cs typeface="Poppins" panose="00000500000000000000" pitchFamily="2" charset="0"/>
              </a:rPr>
              <a:t>This presentation includes links to other resources in the REACH Hub indicated by </a:t>
            </a:r>
            <a:r>
              <a:rPr lang="en-US" sz="1600" b="0" u="sng" dirty="0">
                <a:solidFill>
                  <a:schemeClr val="tx1"/>
                </a:solidFill>
                <a:latin typeface="Poppins" panose="00000500000000000000" pitchFamily="2" charset="0"/>
                <a:cs typeface="Poppins" panose="00000500000000000000" pitchFamily="2" charset="0"/>
              </a:rPr>
              <a:t>underlined text</a:t>
            </a:r>
            <a:endParaRPr lang="en-US" sz="1600" b="0" dirty="0">
              <a:solidFill>
                <a:schemeClr val="tx1"/>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E92DEE9C-9BC6-D23D-5834-07E8A3B5AC72}"/>
              </a:ext>
            </a:extLst>
          </p:cNvPr>
          <p:cNvSpPr/>
          <p:nvPr/>
        </p:nvSpPr>
        <p:spPr>
          <a:xfrm>
            <a:off x="342900" y="2232849"/>
            <a:ext cx="4229100" cy="27663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A5BFCA-F82D-F29D-630D-D02AF2CE10AF}"/>
              </a:ext>
            </a:extLst>
          </p:cNvPr>
          <p:cNvSpPr/>
          <p:nvPr/>
        </p:nvSpPr>
        <p:spPr>
          <a:xfrm>
            <a:off x="4727686" y="2232848"/>
            <a:ext cx="4229100" cy="27663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standing on a wave&#10;&#10;Description automatically generated">
            <a:extLst>
              <a:ext uri="{FF2B5EF4-FFF2-40B4-BE49-F238E27FC236}">
                <a16:creationId xmlns:a16="http://schemas.microsoft.com/office/drawing/2014/main" id="{9593BB76-E4F4-4916-379D-0E032F442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13" y="2978590"/>
            <a:ext cx="1678045" cy="1249115"/>
          </a:xfrm>
          <a:prstGeom prst="rect">
            <a:avLst/>
          </a:prstGeom>
        </p:spPr>
      </p:pic>
      <p:pic>
        <p:nvPicPr>
          <p:cNvPr id="15" name="Picture 14" descr="A blue logo with a couple of people climbing a mountain&#10;&#10;Description automatically generated">
            <a:extLst>
              <a:ext uri="{FF2B5EF4-FFF2-40B4-BE49-F238E27FC236}">
                <a16:creationId xmlns:a16="http://schemas.microsoft.com/office/drawing/2014/main" id="{14FD60BA-539C-90C6-AA7A-87598C1A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847" y="3010697"/>
            <a:ext cx="1574829" cy="1258754"/>
          </a:xfrm>
          <a:prstGeom prst="rect">
            <a:avLst/>
          </a:prstGeom>
        </p:spPr>
      </p:pic>
      <p:sp>
        <p:nvSpPr>
          <p:cNvPr id="10" name="TextBox 9">
            <a:extLst>
              <a:ext uri="{FF2B5EF4-FFF2-40B4-BE49-F238E27FC236}">
                <a16:creationId xmlns:a16="http://schemas.microsoft.com/office/drawing/2014/main" id="{6B724F60-5101-6086-0842-75D44A4389B5}"/>
              </a:ext>
            </a:extLst>
          </p:cNvPr>
          <p:cNvSpPr txBox="1"/>
          <p:nvPr/>
        </p:nvSpPr>
        <p:spPr>
          <a:xfrm>
            <a:off x="2139998" y="2461837"/>
            <a:ext cx="2312948" cy="2308324"/>
          </a:xfrm>
          <a:prstGeom prst="rect">
            <a:avLst/>
          </a:prstGeom>
          <a:noFill/>
        </p:spPr>
        <p:txBody>
          <a:bodyPr wrap="square">
            <a:spAutoFit/>
          </a:bodyPr>
          <a:lstStyle/>
          <a:p>
            <a:pPr algn="r"/>
            <a:r>
              <a:rPr lang="en-US" sz="1600" b="1" dirty="0">
                <a:solidFill>
                  <a:schemeClr val="tx1"/>
                </a:solidFill>
                <a:latin typeface="Poppins" panose="00000500000000000000" pitchFamily="2" charset="0"/>
                <a:cs typeface="Poppins" panose="00000500000000000000" pitchFamily="2" charset="0"/>
              </a:rPr>
              <a:t>Mindset: </a:t>
            </a:r>
            <a:r>
              <a:rPr lang="en-US" sz="1600" b="0" dirty="0">
                <a:solidFill>
                  <a:schemeClr val="tx1"/>
                </a:solidFill>
                <a:latin typeface="Poppins" panose="00000500000000000000" pitchFamily="2" charset="0"/>
                <a:cs typeface="Poppins" panose="00000500000000000000" pitchFamily="2" charset="0"/>
              </a:rPr>
              <a:t>this logo indicates that the call-out is related to an entrepreneurial mindset – a topic covered in the Reach Hub’s </a:t>
            </a:r>
            <a:r>
              <a:rPr lang="en-US" sz="1600" b="0" u="sng" dirty="0">
                <a:solidFill>
                  <a:schemeClr val="tx1"/>
                </a:solidFill>
                <a:latin typeface="Poppins" panose="00000500000000000000" pitchFamily="2" charset="0"/>
                <a:cs typeface="Poppins" panose="00000500000000000000" pitchFamily="2" charset="0"/>
              </a:rPr>
              <a:t>Entrepreneurial Mindset Training</a:t>
            </a:r>
            <a:endParaRPr lang="en-US" sz="1600" dirty="0">
              <a:solidFill>
                <a:schemeClr val="tx1"/>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17F67FAF-10D6-42C5-0A6C-21780DF724FA}"/>
              </a:ext>
            </a:extLst>
          </p:cNvPr>
          <p:cNvSpPr txBox="1"/>
          <p:nvPr/>
        </p:nvSpPr>
        <p:spPr>
          <a:xfrm>
            <a:off x="4914899" y="2448986"/>
            <a:ext cx="2489202" cy="2308324"/>
          </a:xfrm>
          <a:prstGeom prst="rect">
            <a:avLst/>
          </a:prstGeom>
          <a:noFill/>
        </p:spPr>
        <p:txBody>
          <a:bodyPr wrap="square">
            <a:spAutoFit/>
          </a:bodyPr>
          <a:lstStyle/>
          <a:p>
            <a:r>
              <a:rPr lang="en-US" sz="1600" b="1" dirty="0">
                <a:latin typeface="Poppins" panose="00000500000000000000" pitchFamily="2" charset="0"/>
                <a:cs typeface="Poppins" panose="00000500000000000000" pitchFamily="2" charset="0"/>
              </a:rPr>
              <a:t>Coach/advisor tip</a:t>
            </a:r>
            <a:r>
              <a:rPr lang="en-US" sz="1600" b="1" dirty="0">
                <a:solidFill>
                  <a:schemeClr val="tx1"/>
                </a:solidFill>
                <a:latin typeface="Poppins" panose="00000500000000000000" pitchFamily="2" charset="0"/>
                <a:cs typeface="Poppins" panose="00000500000000000000" pitchFamily="2" charset="0"/>
              </a:rPr>
              <a:t>: </a:t>
            </a:r>
            <a:r>
              <a:rPr lang="en-US" sz="1600" b="0" dirty="0">
                <a:solidFill>
                  <a:schemeClr val="tx1"/>
                </a:solidFill>
                <a:latin typeface="Poppins" panose="00000500000000000000" pitchFamily="2" charset="0"/>
                <a:cs typeface="Poppins" panose="00000500000000000000" pitchFamily="2" charset="0"/>
              </a:rPr>
              <a:t>this logo indicates that the call-out is related to advice designed for a coach or advisor who is working with a small business or entrepreneur</a:t>
            </a:r>
            <a:endParaRPr lang="en-US" sz="1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17102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BA4C1-5B94-07C5-30B4-CAB832E4FBA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7D7B93-ACCC-A869-FBA4-4C9D9546B1E3}"/>
              </a:ext>
            </a:extLst>
          </p:cNvPr>
          <p:cNvSpPr txBox="1"/>
          <p:nvPr/>
        </p:nvSpPr>
        <p:spPr>
          <a:xfrm>
            <a:off x="187213" y="601480"/>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Valuation logic and math</a:t>
            </a:r>
          </a:p>
        </p:txBody>
      </p:sp>
      <p:sp>
        <p:nvSpPr>
          <p:cNvPr id="11" name="TextBox 10">
            <a:extLst>
              <a:ext uri="{FF2B5EF4-FFF2-40B4-BE49-F238E27FC236}">
                <a16:creationId xmlns:a16="http://schemas.microsoft.com/office/drawing/2014/main" id="{4F537DAD-12B0-3FB2-5EEF-A6C397F59773}"/>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3" name="TextBox 2">
            <a:extLst>
              <a:ext uri="{FF2B5EF4-FFF2-40B4-BE49-F238E27FC236}">
                <a16:creationId xmlns:a16="http://schemas.microsoft.com/office/drawing/2014/main" id="{71CA116D-54C9-D5F3-DEF9-5072319E35D6}"/>
              </a:ext>
            </a:extLst>
          </p:cNvPr>
          <p:cNvSpPr txBox="1"/>
          <p:nvPr/>
        </p:nvSpPr>
        <p:spPr>
          <a:xfrm>
            <a:off x="383166" y="1180235"/>
            <a:ext cx="8377666" cy="1200329"/>
          </a:xfrm>
          <a:prstGeom prst="rect">
            <a:avLst/>
          </a:prstGeom>
          <a:noFill/>
        </p:spPr>
        <p:txBody>
          <a:bodyPr wrap="square">
            <a:spAutoFit/>
          </a:bodyPr>
          <a:lstStyle/>
          <a:p>
            <a:pPr algn="ctr"/>
            <a:r>
              <a:rPr lang="en-US" dirty="0"/>
              <a:t>To understand how a company is valued, and how that valuation relates to the money investors offer, the concepts of a pre- and post-money valuation are important as a company’s value will change once an investment is made</a:t>
            </a:r>
          </a:p>
        </p:txBody>
      </p:sp>
      <p:graphicFrame>
        <p:nvGraphicFramePr>
          <p:cNvPr id="10" name="Table 9">
            <a:extLst>
              <a:ext uri="{FF2B5EF4-FFF2-40B4-BE49-F238E27FC236}">
                <a16:creationId xmlns:a16="http://schemas.microsoft.com/office/drawing/2014/main" id="{48A57592-F470-A0D9-D44F-380A263ABBE5}"/>
              </a:ext>
            </a:extLst>
          </p:cNvPr>
          <p:cNvGraphicFramePr>
            <a:graphicFrameLocks noGrp="1"/>
          </p:cNvGraphicFramePr>
          <p:nvPr/>
        </p:nvGraphicFramePr>
        <p:xfrm>
          <a:off x="285188" y="2543104"/>
          <a:ext cx="8573622" cy="1554480"/>
        </p:xfrm>
        <a:graphic>
          <a:graphicData uri="http://schemas.openxmlformats.org/drawingml/2006/table">
            <a:tbl>
              <a:tblPr/>
              <a:tblGrid>
                <a:gridCol w="2857874">
                  <a:extLst>
                    <a:ext uri="{9D8B030D-6E8A-4147-A177-3AD203B41FA5}">
                      <a16:colId xmlns:a16="http://schemas.microsoft.com/office/drawing/2014/main" val="2029923524"/>
                    </a:ext>
                  </a:extLst>
                </a:gridCol>
                <a:gridCol w="2857874">
                  <a:extLst>
                    <a:ext uri="{9D8B030D-6E8A-4147-A177-3AD203B41FA5}">
                      <a16:colId xmlns:a16="http://schemas.microsoft.com/office/drawing/2014/main" val="2309369037"/>
                    </a:ext>
                  </a:extLst>
                </a:gridCol>
                <a:gridCol w="2857874">
                  <a:extLst>
                    <a:ext uri="{9D8B030D-6E8A-4147-A177-3AD203B41FA5}">
                      <a16:colId xmlns:a16="http://schemas.microsoft.com/office/drawing/2014/main" val="3198658609"/>
                    </a:ext>
                  </a:extLst>
                </a:gridCol>
              </a:tblGrid>
              <a:tr h="0">
                <a:tc>
                  <a:txBody>
                    <a:bodyPr/>
                    <a:lstStyle/>
                    <a:p>
                      <a:r>
                        <a:rPr lang="en-US" sz="1400" b="1" dirty="0"/>
                        <a:t>Term</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t>Definition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a:t>Formula</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481892"/>
                  </a:ext>
                </a:extLst>
              </a:tr>
              <a:tr h="0">
                <a:tc>
                  <a:txBody>
                    <a:bodyPr/>
                    <a:lstStyle/>
                    <a:p>
                      <a:r>
                        <a:rPr lang="en-US" sz="1400" b="1" dirty="0"/>
                        <a:t>Pre-Money Valuation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Company’s value before new investment is added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Post-Money Valuation - Investment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669826"/>
                  </a:ext>
                </a:extLst>
              </a:tr>
              <a:tr h="0">
                <a:tc>
                  <a:txBody>
                    <a:bodyPr/>
                    <a:lstStyle/>
                    <a:p>
                      <a:r>
                        <a:rPr lang="en-US" sz="1400" b="1"/>
                        <a:t>Post-Money Valuation</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Company’s value after adding the investment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Pre-Money Valuation + Investment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1045837"/>
                  </a:ext>
                </a:extLst>
              </a:tr>
            </a:tbl>
          </a:graphicData>
        </a:graphic>
      </p:graphicFrame>
      <p:sp>
        <p:nvSpPr>
          <p:cNvPr id="13" name="TextBox 12">
            <a:extLst>
              <a:ext uri="{FF2B5EF4-FFF2-40B4-BE49-F238E27FC236}">
                <a16:creationId xmlns:a16="http://schemas.microsoft.com/office/drawing/2014/main" id="{30E160ED-5054-0B1D-EB3C-68D46500A1E9}"/>
              </a:ext>
            </a:extLst>
          </p:cNvPr>
          <p:cNvSpPr txBox="1"/>
          <p:nvPr/>
        </p:nvSpPr>
        <p:spPr>
          <a:xfrm>
            <a:off x="1586801" y="4446428"/>
            <a:ext cx="5561834" cy="646331"/>
          </a:xfrm>
          <a:prstGeom prst="rect">
            <a:avLst/>
          </a:prstGeom>
          <a:noFill/>
        </p:spPr>
        <p:txBody>
          <a:bodyPr wrap="square">
            <a:spAutoFit/>
          </a:bodyPr>
          <a:lstStyle/>
          <a:p>
            <a:pPr algn="ctr"/>
            <a:r>
              <a:rPr lang="en-US" dirty="0"/>
              <a:t>An investor’s ownership share is calculated using the post-money valuation as follows:</a:t>
            </a:r>
          </a:p>
        </p:txBody>
      </p:sp>
      <p:sp>
        <p:nvSpPr>
          <p:cNvPr id="14" name="TextBox 13">
            <a:extLst>
              <a:ext uri="{FF2B5EF4-FFF2-40B4-BE49-F238E27FC236}">
                <a16:creationId xmlns:a16="http://schemas.microsoft.com/office/drawing/2014/main" id="{49BF4679-EAD8-8EC1-B7BB-978BCD9C000C}"/>
              </a:ext>
            </a:extLst>
          </p:cNvPr>
          <p:cNvSpPr txBox="1"/>
          <p:nvPr/>
        </p:nvSpPr>
        <p:spPr>
          <a:xfrm>
            <a:off x="1586801" y="5375334"/>
            <a:ext cx="1740058" cy="646331"/>
          </a:xfrm>
          <a:prstGeom prst="rect">
            <a:avLst/>
          </a:prstGeom>
          <a:noFill/>
        </p:spPr>
        <p:txBody>
          <a:bodyPr wrap="square">
            <a:spAutoFit/>
          </a:bodyPr>
          <a:lstStyle/>
          <a:p>
            <a:pPr algn="ctr"/>
            <a:r>
              <a:rPr lang="en-US" dirty="0"/>
              <a:t>Ownership percentage</a:t>
            </a:r>
          </a:p>
        </p:txBody>
      </p:sp>
      <p:sp>
        <p:nvSpPr>
          <p:cNvPr id="15" name="TextBox 14">
            <a:extLst>
              <a:ext uri="{FF2B5EF4-FFF2-40B4-BE49-F238E27FC236}">
                <a16:creationId xmlns:a16="http://schemas.microsoft.com/office/drawing/2014/main" id="{336ABF34-8F9C-E438-D4BF-46A246A65513}"/>
              </a:ext>
            </a:extLst>
          </p:cNvPr>
          <p:cNvSpPr txBox="1"/>
          <p:nvPr/>
        </p:nvSpPr>
        <p:spPr>
          <a:xfrm>
            <a:off x="3480453" y="5513833"/>
            <a:ext cx="352245" cy="369332"/>
          </a:xfrm>
          <a:prstGeom prst="rect">
            <a:avLst/>
          </a:prstGeom>
          <a:noFill/>
        </p:spPr>
        <p:txBody>
          <a:bodyPr wrap="square">
            <a:spAutoFit/>
          </a:bodyPr>
          <a:lstStyle/>
          <a:p>
            <a:pPr algn="ctr"/>
            <a:r>
              <a:rPr lang="en-US" dirty="0"/>
              <a:t>=</a:t>
            </a:r>
          </a:p>
        </p:txBody>
      </p:sp>
      <p:sp>
        <p:nvSpPr>
          <p:cNvPr id="16" name="TextBox 15">
            <a:extLst>
              <a:ext uri="{FF2B5EF4-FFF2-40B4-BE49-F238E27FC236}">
                <a16:creationId xmlns:a16="http://schemas.microsoft.com/office/drawing/2014/main" id="{46BE8300-94DA-6E86-1A98-0E2A770BD3D9}"/>
              </a:ext>
            </a:extLst>
          </p:cNvPr>
          <p:cNvSpPr txBox="1"/>
          <p:nvPr/>
        </p:nvSpPr>
        <p:spPr>
          <a:xfrm>
            <a:off x="4141936" y="5316251"/>
            <a:ext cx="3241357" cy="369332"/>
          </a:xfrm>
          <a:prstGeom prst="rect">
            <a:avLst/>
          </a:prstGeom>
          <a:noFill/>
        </p:spPr>
        <p:txBody>
          <a:bodyPr wrap="square">
            <a:spAutoFit/>
          </a:bodyPr>
          <a:lstStyle/>
          <a:p>
            <a:pPr algn="ctr"/>
            <a:r>
              <a:rPr lang="en-US" dirty="0"/>
              <a:t>Investment amount</a:t>
            </a:r>
          </a:p>
        </p:txBody>
      </p:sp>
      <p:sp>
        <p:nvSpPr>
          <p:cNvPr id="17" name="TextBox 16">
            <a:extLst>
              <a:ext uri="{FF2B5EF4-FFF2-40B4-BE49-F238E27FC236}">
                <a16:creationId xmlns:a16="http://schemas.microsoft.com/office/drawing/2014/main" id="{12FFACB6-8CB4-6C5E-E45B-E37662405148}"/>
              </a:ext>
            </a:extLst>
          </p:cNvPr>
          <p:cNvSpPr txBox="1"/>
          <p:nvPr/>
        </p:nvSpPr>
        <p:spPr>
          <a:xfrm>
            <a:off x="4141936" y="5887188"/>
            <a:ext cx="3241357" cy="369332"/>
          </a:xfrm>
          <a:prstGeom prst="rect">
            <a:avLst/>
          </a:prstGeom>
          <a:noFill/>
        </p:spPr>
        <p:txBody>
          <a:bodyPr wrap="square">
            <a:spAutoFit/>
          </a:bodyPr>
          <a:lstStyle/>
          <a:p>
            <a:pPr algn="ctr"/>
            <a:r>
              <a:rPr lang="en-US" dirty="0"/>
              <a:t>Post-money valuation</a:t>
            </a:r>
          </a:p>
        </p:txBody>
      </p:sp>
      <p:cxnSp>
        <p:nvCxnSpPr>
          <p:cNvPr id="19" name="Straight Connector 18">
            <a:extLst>
              <a:ext uri="{FF2B5EF4-FFF2-40B4-BE49-F238E27FC236}">
                <a16:creationId xmlns:a16="http://schemas.microsoft.com/office/drawing/2014/main" id="{A2F7A42E-4E78-3238-9D42-EEDF67E8909C}"/>
              </a:ext>
            </a:extLst>
          </p:cNvPr>
          <p:cNvCxnSpPr/>
          <p:nvPr/>
        </p:nvCxnSpPr>
        <p:spPr>
          <a:xfrm>
            <a:off x="4141936" y="5776322"/>
            <a:ext cx="32413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D19810A8-93CA-0326-2B39-2379910303C0}"/>
              </a:ext>
            </a:extLst>
          </p:cNvPr>
          <p:cNvSpPr/>
          <p:nvPr/>
        </p:nvSpPr>
        <p:spPr>
          <a:xfrm>
            <a:off x="0" y="0"/>
            <a:ext cx="9144000" cy="68580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85D142C-DD50-C1E1-1CD6-3E758E179939}"/>
              </a:ext>
            </a:extLst>
          </p:cNvPr>
          <p:cNvSpPr/>
          <p:nvPr/>
        </p:nvSpPr>
        <p:spPr>
          <a:xfrm>
            <a:off x="1586800" y="1243940"/>
            <a:ext cx="6246873" cy="39112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logo with a couple of people climbing a mountain&#10;&#10;Description automatically generated">
            <a:extLst>
              <a:ext uri="{FF2B5EF4-FFF2-40B4-BE49-F238E27FC236}">
                <a16:creationId xmlns:a16="http://schemas.microsoft.com/office/drawing/2014/main" id="{A38674AC-F874-149C-35C0-57803F4CE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584" y="1411989"/>
            <a:ext cx="1574829" cy="1258754"/>
          </a:xfrm>
          <a:prstGeom prst="rect">
            <a:avLst/>
          </a:prstGeom>
        </p:spPr>
      </p:pic>
      <p:sp>
        <p:nvSpPr>
          <p:cNvPr id="7" name="TextBox 6">
            <a:extLst>
              <a:ext uri="{FF2B5EF4-FFF2-40B4-BE49-F238E27FC236}">
                <a16:creationId xmlns:a16="http://schemas.microsoft.com/office/drawing/2014/main" id="{8CC62E23-DA91-004C-BCAF-513AF90C1236}"/>
              </a:ext>
            </a:extLst>
          </p:cNvPr>
          <p:cNvSpPr txBox="1"/>
          <p:nvPr/>
        </p:nvSpPr>
        <p:spPr>
          <a:xfrm>
            <a:off x="1760707" y="2729408"/>
            <a:ext cx="5796492" cy="2308324"/>
          </a:xfrm>
          <a:prstGeom prst="rect">
            <a:avLst/>
          </a:prstGeom>
          <a:noFill/>
        </p:spPr>
        <p:txBody>
          <a:bodyPr wrap="square">
            <a:spAutoFit/>
          </a:bodyPr>
          <a:lstStyle/>
          <a:p>
            <a:pPr algn="ctr"/>
            <a:r>
              <a:rPr lang="en-US" sz="1600" b="1" dirty="0">
                <a:solidFill>
                  <a:schemeClr val="tx1"/>
                </a:solidFill>
                <a:latin typeface="Poppins" panose="00000500000000000000" pitchFamily="2" charset="0"/>
                <a:cs typeface="Poppins" panose="00000500000000000000" pitchFamily="2" charset="0"/>
              </a:rPr>
              <a:t>Valuation</a:t>
            </a:r>
          </a:p>
          <a:p>
            <a:pPr algn="ctr"/>
            <a:r>
              <a:rPr lang="en-US" sz="1600" dirty="0">
                <a:solidFill>
                  <a:schemeClr val="tx1"/>
                </a:solidFill>
                <a:latin typeface="Poppins" panose="00000500000000000000" pitchFamily="2" charset="0"/>
                <a:cs typeface="Poppins" panose="00000500000000000000" pitchFamily="2" charset="0"/>
              </a:rPr>
              <a:t>Valuation of a business is performed by multiple parties when </a:t>
            </a:r>
            <a:r>
              <a:rPr lang="en-US" sz="1600" dirty="0">
                <a:latin typeface="Poppins" panose="00000500000000000000" pitchFamily="2" charset="0"/>
                <a:cs typeface="Poppins" panose="00000500000000000000" pitchFamily="2" charset="0"/>
              </a:rPr>
              <a:t>a potential investment is going to be made. The investor and the business will propose independent valuations – and sometimes, independent valuation firms, financial advisors, and accountants/consultants will be brought in for special valuation purposes or for later-stage negotiations. See slides below for more information.</a:t>
            </a:r>
            <a:endParaRPr lang="en-US" sz="1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235439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374427" y="49138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Valuation example – part 1 of 2</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graphicFrame>
        <p:nvGraphicFramePr>
          <p:cNvPr id="5" name="Table 4">
            <a:extLst>
              <a:ext uri="{FF2B5EF4-FFF2-40B4-BE49-F238E27FC236}">
                <a16:creationId xmlns:a16="http://schemas.microsoft.com/office/drawing/2014/main" id="{1914EF5C-4A8B-85C7-2746-FDDD15D3A8E7}"/>
              </a:ext>
            </a:extLst>
          </p:cNvPr>
          <p:cNvGraphicFramePr>
            <a:graphicFrameLocks noGrp="1"/>
          </p:cNvGraphicFramePr>
          <p:nvPr/>
        </p:nvGraphicFramePr>
        <p:xfrm>
          <a:off x="187212" y="985621"/>
          <a:ext cx="3680737" cy="795771"/>
        </p:xfrm>
        <a:graphic>
          <a:graphicData uri="http://schemas.openxmlformats.org/drawingml/2006/table">
            <a:tbl>
              <a:tblPr firstRow="1" bandRow="1">
                <a:tableStyleId>{5C22544A-7EE6-4342-B048-85BDC9FD1C3A}</a:tableStyleId>
              </a:tblPr>
              <a:tblGrid>
                <a:gridCol w="1124753">
                  <a:extLst>
                    <a:ext uri="{9D8B030D-6E8A-4147-A177-3AD203B41FA5}">
                      <a16:colId xmlns:a16="http://schemas.microsoft.com/office/drawing/2014/main" val="1955501555"/>
                    </a:ext>
                  </a:extLst>
                </a:gridCol>
                <a:gridCol w="2555984">
                  <a:extLst>
                    <a:ext uri="{9D8B030D-6E8A-4147-A177-3AD203B41FA5}">
                      <a16:colId xmlns:a16="http://schemas.microsoft.com/office/drawing/2014/main" val="1234075861"/>
                    </a:ext>
                  </a:extLst>
                </a:gridCol>
              </a:tblGrid>
              <a:tr h="795771">
                <a:tc>
                  <a:txBody>
                    <a:bodyPr/>
                    <a:lstStyle/>
                    <a:p>
                      <a:r>
                        <a:rPr lang="en-US" sz="1400" dirty="0">
                          <a:solidFill>
                            <a:schemeClr val="tx1"/>
                          </a:solidFill>
                        </a:rPr>
                        <a:t>The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6608216"/>
                  </a:ext>
                </a:extLst>
              </a:tr>
            </a:tbl>
          </a:graphicData>
        </a:graphic>
      </p:graphicFrame>
      <p:sp>
        <p:nvSpPr>
          <p:cNvPr id="7" name="TextBox 6">
            <a:extLst>
              <a:ext uri="{FF2B5EF4-FFF2-40B4-BE49-F238E27FC236}">
                <a16:creationId xmlns:a16="http://schemas.microsoft.com/office/drawing/2014/main" id="{4AB57D3E-26B1-D20F-401D-6A7294DB3AE1}"/>
              </a:ext>
            </a:extLst>
          </p:cNvPr>
          <p:cNvSpPr txBox="1"/>
          <p:nvPr/>
        </p:nvSpPr>
        <p:spPr>
          <a:xfrm>
            <a:off x="1310922" y="1042728"/>
            <a:ext cx="2560038" cy="738664"/>
          </a:xfrm>
          <a:prstGeom prst="rect">
            <a:avLst/>
          </a:prstGeom>
          <a:noFill/>
        </p:spPr>
        <p:txBody>
          <a:bodyPr wrap="square" rtlCol="0">
            <a:spAutoFit/>
          </a:bodyPr>
          <a:lstStyle/>
          <a:p>
            <a:pPr algn="ctr"/>
            <a:r>
              <a:rPr lang="en-US" sz="1400" b="1" dirty="0">
                <a:latin typeface="Poppins" panose="00000500000000000000" pitchFamily="2" charset="0"/>
                <a:cs typeface="Poppins" panose="00000500000000000000" pitchFamily="2" charset="0"/>
              </a:rPr>
              <a:t>Infinite Pixels</a:t>
            </a:r>
          </a:p>
          <a:p>
            <a:pPr algn="ctr"/>
            <a:r>
              <a:rPr lang="en-US" sz="1400" dirty="0">
                <a:latin typeface="Poppins" panose="00000500000000000000" pitchFamily="2" charset="0"/>
                <a:cs typeface="Poppins" panose="00000500000000000000" pitchFamily="2" charset="0"/>
              </a:rPr>
              <a:t>Software startup looking to hire more employees</a:t>
            </a:r>
          </a:p>
        </p:txBody>
      </p:sp>
      <p:pic>
        <p:nvPicPr>
          <p:cNvPr id="8" name="Picture 7">
            <a:extLst>
              <a:ext uri="{FF2B5EF4-FFF2-40B4-BE49-F238E27FC236}">
                <a16:creationId xmlns:a16="http://schemas.microsoft.com/office/drawing/2014/main" id="{C8980E4F-4930-0435-D6C5-E7FA34C03F46}"/>
              </a:ext>
            </a:extLst>
          </p:cNvPr>
          <p:cNvPicPr>
            <a:picLocks noChangeAspect="1"/>
          </p:cNvPicPr>
          <p:nvPr/>
        </p:nvPicPr>
        <p:blipFill>
          <a:blip r:embed="rId2"/>
          <a:stretch>
            <a:fillRect/>
          </a:stretch>
        </p:blipFill>
        <p:spPr>
          <a:xfrm>
            <a:off x="372669" y="2066874"/>
            <a:ext cx="1545129" cy="1545129"/>
          </a:xfrm>
          <a:prstGeom prst="rect">
            <a:avLst/>
          </a:prstGeom>
        </p:spPr>
      </p:pic>
      <p:pic>
        <p:nvPicPr>
          <p:cNvPr id="9" name="Picture 8">
            <a:extLst>
              <a:ext uri="{FF2B5EF4-FFF2-40B4-BE49-F238E27FC236}">
                <a16:creationId xmlns:a16="http://schemas.microsoft.com/office/drawing/2014/main" id="{D9E36A39-217D-F2FE-DD11-A2CA32D8A5A7}"/>
              </a:ext>
            </a:extLst>
          </p:cNvPr>
          <p:cNvPicPr>
            <a:picLocks noChangeAspect="1"/>
          </p:cNvPicPr>
          <p:nvPr/>
        </p:nvPicPr>
        <p:blipFill>
          <a:blip r:embed="rId3"/>
          <a:stretch>
            <a:fillRect/>
          </a:stretch>
        </p:blipFill>
        <p:spPr>
          <a:xfrm>
            <a:off x="2187452" y="2045382"/>
            <a:ext cx="1545129" cy="1545129"/>
          </a:xfrm>
          <a:prstGeom prst="rect">
            <a:avLst/>
          </a:prstGeom>
        </p:spPr>
      </p:pic>
      <p:sp>
        <p:nvSpPr>
          <p:cNvPr id="13" name="TextBox 12">
            <a:extLst>
              <a:ext uri="{FF2B5EF4-FFF2-40B4-BE49-F238E27FC236}">
                <a16:creationId xmlns:a16="http://schemas.microsoft.com/office/drawing/2014/main" id="{889C236F-4341-8B70-7BD2-33EA2AE2E651}"/>
              </a:ext>
            </a:extLst>
          </p:cNvPr>
          <p:cNvSpPr txBox="1"/>
          <p:nvPr/>
        </p:nvSpPr>
        <p:spPr>
          <a:xfrm>
            <a:off x="4150693" y="1282187"/>
            <a:ext cx="4620638" cy="2308324"/>
          </a:xfrm>
          <a:prstGeom prst="rect">
            <a:avLst/>
          </a:prstGeom>
          <a:noFill/>
        </p:spPr>
        <p:txBody>
          <a:bodyPr wrap="square">
            <a:spAutoFit/>
          </a:bodyPr>
          <a:lstStyle/>
          <a:p>
            <a:pPr algn="ctr"/>
            <a:r>
              <a:rPr lang="en-US" sz="1800" dirty="0">
                <a:cs typeface="Poppins" panose="00000500000000000000" pitchFamily="2" charset="0"/>
              </a:rPr>
              <a:t>When Claude offers Abraham and Beatrice $150,000 for 25% of their company, he is making a judgment about how Infinite Pixels is worth before his investment (pre-money valuation). However, to figure out what that amount is, we need to use the equations from the prior slide. </a:t>
            </a:r>
            <a:endParaRPr lang="en-US" dirty="0"/>
          </a:p>
        </p:txBody>
      </p:sp>
      <p:sp>
        <p:nvSpPr>
          <p:cNvPr id="6" name="TextBox 5">
            <a:extLst>
              <a:ext uri="{FF2B5EF4-FFF2-40B4-BE49-F238E27FC236}">
                <a16:creationId xmlns:a16="http://schemas.microsoft.com/office/drawing/2014/main" id="{9D82E0EE-135B-D3C2-7927-68A25CF70588}"/>
              </a:ext>
            </a:extLst>
          </p:cNvPr>
          <p:cNvSpPr txBox="1"/>
          <p:nvPr/>
        </p:nvSpPr>
        <p:spPr>
          <a:xfrm>
            <a:off x="433634" y="4377125"/>
            <a:ext cx="1668544" cy="646331"/>
          </a:xfrm>
          <a:prstGeom prst="rect">
            <a:avLst/>
          </a:prstGeom>
          <a:noFill/>
        </p:spPr>
        <p:txBody>
          <a:bodyPr wrap="square">
            <a:spAutoFit/>
          </a:bodyPr>
          <a:lstStyle/>
          <a:p>
            <a:pPr algn="ctr"/>
            <a:r>
              <a:rPr lang="en-US" dirty="0">
                <a:cs typeface="Poppins" panose="00000500000000000000" pitchFamily="2" charset="0"/>
              </a:rPr>
              <a:t>Ownership percentage</a:t>
            </a:r>
            <a:endParaRPr lang="en-US" dirty="0"/>
          </a:p>
        </p:txBody>
      </p:sp>
      <p:sp>
        <p:nvSpPr>
          <p:cNvPr id="10" name="TextBox 9">
            <a:extLst>
              <a:ext uri="{FF2B5EF4-FFF2-40B4-BE49-F238E27FC236}">
                <a16:creationId xmlns:a16="http://schemas.microsoft.com/office/drawing/2014/main" id="{AD65E728-67D3-53E3-499D-AEC218AF3DDB}"/>
              </a:ext>
            </a:extLst>
          </p:cNvPr>
          <p:cNvSpPr txBox="1"/>
          <p:nvPr/>
        </p:nvSpPr>
        <p:spPr>
          <a:xfrm>
            <a:off x="1926056" y="4477901"/>
            <a:ext cx="352245" cy="369332"/>
          </a:xfrm>
          <a:prstGeom prst="rect">
            <a:avLst/>
          </a:prstGeom>
          <a:noFill/>
        </p:spPr>
        <p:txBody>
          <a:bodyPr wrap="square">
            <a:spAutoFit/>
          </a:bodyPr>
          <a:lstStyle/>
          <a:p>
            <a:pPr algn="ctr"/>
            <a:r>
              <a:rPr lang="en-US" dirty="0"/>
              <a:t>=</a:t>
            </a:r>
          </a:p>
        </p:txBody>
      </p:sp>
      <p:cxnSp>
        <p:nvCxnSpPr>
          <p:cNvPr id="12" name="Straight Connector 11">
            <a:extLst>
              <a:ext uri="{FF2B5EF4-FFF2-40B4-BE49-F238E27FC236}">
                <a16:creationId xmlns:a16="http://schemas.microsoft.com/office/drawing/2014/main" id="{B583FAAE-9297-501D-5002-BE4D71198DF2}"/>
              </a:ext>
            </a:extLst>
          </p:cNvPr>
          <p:cNvCxnSpPr>
            <a:cxnSpLocks/>
          </p:cNvCxnSpPr>
          <p:nvPr/>
        </p:nvCxnSpPr>
        <p:spPr>
          <a:xfrm>
            <a:off x="2342562" y="4661937"/>
            <a:ext cx="2499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AD46DFE-6D9D-98C9-3E36-DFE723D81C55}"/>
              </a:ext>
            </a:extLst>
          </p:cNvPr>
          <p:cNvSpPr txBox="1"/>
          <p:nvPr/>
        </p:nvSpPr>
        <p:spPr>
          <a:xfrm>
            <a:off x="2861904" y="4220277"/>
            <a:ext cx="1461196" cy="369332"/>
          </a:xfrm>
          <a:prstGeom prst="rect">
            <a:avLst/>
          </a:prstGeom>
          <a:noFill/>
        </p:spPr>
        <p:txBody>
          <a:bodyPr wrap="square">
            <a:spAutoFit/>
          </a:bodyPr>
          <a:lstStyle/>
          <a:p>
            <a:pPr algn="ctr"/>
            <a:r>
              <a:rPr lang="en-US" dirty="0"/>
              <a:t>Investment</a:t>
            </a:r>
          </a:p>
        </p:txBody>
      </p:sp>
      <p:sp>
        <p:nvSpPr>
          <p:cNvPr id="18" name="TextBox 17">
            <a:extLst>
              <a:ext uri="{FF2B5EF4-FFF2-40B4-BE49-F238E27FC236}">
                <a16:creationId xmlns:a16="http://schemas.microsoft.com/office/drawing/2014/main" id="{21F66E57-1A84-BDFA-14D8-BA2F817C9301}"/>
              </a:ext>
            </a:extLst>
          </p:cNvPr>
          <p:cNvSpPr txBox="1"/>
          <p:nvPr/>
        </p:nvSpPr>
        <p:spPr>
          <a:xfrm>
            <a:off x="2202023" y="4701317"/>
            <a:ext cx="2819528" cy="369332"/>
          </a:xfrm>
          <a:prstGeom prst="rect">
            <a:avLst/>
          </a:prstGeom>
          <a:noFill/>
        </p:spPr>
        <p:txBody>
          <a:bodyPr wrap="square">
            <a:spAutoFit/>
          </a:bodyPr>
          <a:lstStyle/>
          <a:p>
            <a:pPr algn="ctr"/>
            <a:r>
              <a:rPr lang="en-US" dirty="0"/>
              <a:t>Post-money valuation</a:t>
            </a:r>
          </a:p>
        </p:txBody>
      </p:sp>
      <p:sp>
        <p:nvSpPr>
          <p:cNvPr id="21" name="TextBox 20">
            <a:extLst>
              <a:ext uri="{FF2B5EF4-FFF2-40B4-BE49-F238E27FC236}">
                <a16:creationId xmlns:a16="http://schemas.microsoft.com/office/drawing/2014/main" id="{67EC3BE6-C245-08F3-D6E5-443D9C6F71F9}"/>
              </a:ext>
            </a:extLst>
          </p:cNvPr>
          <p:cNvSpPr txBox="1"/>
          <p:nvPr/>
        </p:nvSpPr>
        <p:spPr>
          <a:xfrm>
            <a:off x="1898139" y="5982405"/>
            <a:ext cx="1461196" cy="369332"/>
          </a:xfrm>
          <a:prstGeom prst="rect">
            <a:avLst/>
          </a:prstGeom>
          <a:noFill/>
        </p:spPr>
        <p:txBody>
          <a:bodyPr wrap="square">
            <a:spAutoFit/>
          </a:bodyPr>
          <a:lstStyle/>
          <a:p>
            <a:pPr algn="ctr"/>
            <a:r>
              <a:rPr lang="en-US" dirty="0"/>
              <a:t>Investment</a:t>
            </a:r>
          </a:p>
        </p:txBody>
      </p:sp>
      <p:sp>
        <p:nvSpPr>
          <p:cNvPr id="22" name="TextBox 21">
            <a:extLst>
              <a:ext uri="{FF2B5EF4-FFF2-40B4-BE49-F238E27FC236}">
                <a16:creationId xmlns:a16="http://schemas.microsoft.com/office/drawing/2014/main" id="{850AC0FE-B9CB-3C0E-B075-E26E9D7ECE7F}"/>
              </a:ext>
            </a:extLst>
          </p:cNvPr>
          <p:cNvSpPr txBox="1"/>
          <p:nvPr/>
        </p:nvSpPr>
        <p:spPr>
          <a:xfrm>
            <a:off x="3369" y="5843906"/>
            <a:ext cx="1742274" cy="646331"/>
          </a:xfrm>
          <a:prstGeom prst="rect">
            <a:avLst/>
          </a:prstGeom>
          <a:noFill/>
        </p:spPr>
        <p:txBody>
          <a:bodyPr wrap="square">
            <a:spAutoFit/>
          </a:bodyPr>
          <a:lstStyle/>
          <a:p>
            <a:pPr algn="ctr"/>
            <a:r>
              <a:rPr lang="en-US" dirty="0"/>
              <a:t>Post-money valuation</a:t>
            </a:r>
          </a:p>
        </p:txBody>
      </p:sp>
      <p:sp>
        <p:nvSpPr>
          <p:cNvPr id="23" name="TextBox 22">
            <a:extLst>
              <a:ext uri="{FF2B5EF4-FFF2-40B4-BE49-F238E27FC236}">
                <a16:creationId xmlns:a16="http://schemas.microsoft.com/office/drawing/2014/main" id="{E1BB42FB-F0F3-2C70-D781-C51DF144D6A3}"/>
              </a:ext>
            </a:extLst>
          </p:cNvPr>
          <p:cNvSpPr txBox="1"/>
          <p:nvPr/>
        </p:nvSpPr>
        <p:spPr>
          <a:xfrm>
            <a:off x="1606362" y="5982405"/>
            <a:ext cx="352245" cy="369332"/>
          </a:xfrm>
          <a:prstGeom prst="rect">
            <a:avLst/>
          </a:prstGeom>
          <a:noFill/>
        </p:spPr>
        <p:txBody>
          <a:bodyPr wrap="square">
            <a:spAutoFit/>
          </a:bodyPr>
          <a:lstStyle/>
          <a:p>
            <a:pPr algn="ctr"/>
            <a:r>
              <a:rPr lang="en-US" dirty="0"/>
              <a:t>-</a:t>
            </a:r>
          </a:p>
        </p:txBody>
      </p:sp>
      <p:sp>
        <p:nvSpPr>
          <p:cNvPr id="24" name="TextBox 23">
            <a:extLst>
              <a:ext uri="{FF2B5EF4-FFF2-40B4-BE49-F238E27FC236}">
                <a16:creationId xmlns:a16="http://schemas.microsoft.com/office/drawing/2014/main" id="{3C94EC20-0036-86EE-8113-F60AC6B89DCF}"/>
              </a:ext>
            </a:extLst>
          </p:cNvPr>
          <p:cNvSpPr txBox="1"/>
          <p:nvPr/>
        </p:nvSpPr>
        <p:spPr>
          <a:xfrm>
            <a:off x="3345998" y="5982321"/>
            <a:ext cx="352245" cy="369332"/>
          </a:xfrm>
          <a:prstGeom prst="rect">
            <a:avLst/>
          </a:prstGeom>
          <a:noFill/>
        </p:spPr>
        <p:txBody>
          <a:bodyPr wrap="square">
            <a:spAutoFit/>
          </a:bodyPr>
          <a:lstStyle/>
          <a:p>
            <a:pPr algn="ctr"/>
            <a:r>
              <a:rPr lang="en-US" dirty="0"/>
              <a:t>=</a:t>
            </a:r>
          </a:p>
        </p:txBody>
      </p:sp>
      <p:sp>
        <p:nvSpPr>
          <p:cNvPr id="25" name="TextBox 24">
            <a:extLst>
              <a:ext uri="{FF2B5EF4-FFF2-40B4-BE49-F238E27FC236}">
                <a16:creationId xmlns:a16="http://schemas.microsoft.com/office/drawing/2014/main" id="{9B3578B8-D6E5-E8B6-26D2-268474DC49EF}"/>
              </a:ext>
            </a:extLst>
          </p:cNvPr>
          <p:cNvSpPr txBox="1"/>
          <p:nvPr/>
        </p:nvSpPr>
        <p:spPr>
          <a:xfrm>
            <a:off x="3519134" y="5843906"/>
            <a:ext cx="1742274" cy="646331"/>
          </a:xfrm>
          <a:prstGeom prst="rect">
            <a:avLst/>
          </a:prstGeom>
          <a:noFill/>
        </p:spPr>
        <p:txBody>
          <a:bodyPr wrap="square">
            <a:spAutoFit/>
          </a:bodyPr>
          <a:lstStyle/>
          <a:p>
            <a:pPr algn="ctr"/>
            <a:r>
              <a:rPr lang="en-US" dirty="0"/>
              <a:t>Pre-money valuation</a:t>
            </a:r>
          </a:p>
        </p:txBody>
      </p:sp>
    </p:spTree>
    <p:extLst>
      <p:ext uri="{BB962C8B-B14F-4D97-AF65-F5344CB8AC3E}">
        <p14:creationId xmlns:p14="http://schemas.microsoft.com/office/powerpoint/2010/main" val="1035961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374427" y="49138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Valuation example – part 2 of 2</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graphicFrame>
        <p:nvGraphicFramePr>
          <p:cNvPr id="5" name="Table 4">
            <a:extLst>
              <a:ext uri="{FF2B5EF4-FFF2-40B4-BE49-F238E27FC236}">
                <a16:creationId xmlns:a16="http://schemas.microsoft.com/office/drawing/2014/main" id="{1914EF5C-4A8B-85C7-2746-FDDD15D3A8E7}"/>
              </a:ext>
            </a:extLst>
          </p:cNvPr>
          <p:cNvGraphicFramePr>
            <a:graphicFrameLocks noGrp="1"/>
          </p:cNvGraphicFramePr>
          <p:nvPr/>
        </p:nvGraphicFramePr>
        <p:xfrm>
          <a:off x="187212" y="985621"/>
          <a:ext cx="3680737" cy="795771"/>
        </p:xfrm>
        <a:graphic>
          <a:graphicData uri="http://schemas.openxmlformats.org/drawingml/2006/table">
            <a:tbl>
              <a:tblPr firstRow="1" bandRow="1">
                <a:tableStyleId>{5C22544A-7EE6-4342-B048-85BDC9FD1C3A}</a:tableStyleId>
              </a:tblPr>
              <a:tblGrid>
                <a:gridCol w="1124753">
                  <a:extLst>
                    <a:ext uri="{9D8B030D-6E8A-4147-A177-3AD203B41FA5}">
                      <a16:colId xmlns:a16="http://schemas.microsoft.com/office/drawing/2014/main" val="1955501555"/>
                    </a:ext>
                  </a:extLst>
                </a:gridCol>
                <a:gridCol w="2555984">
                  <a:extLst>
                    <a:ext uri="{9D8B030D-6E8A-4147-A177-3AD203B41FA5}">
                      <a16:colId xmlns:a16="http://schemas.microsoft.com/office/drawing/2014/main" val="1234075861"/>
                    </a:ext>
                  </a:extLst>
                </a:gridCol>
              </a:tblGrid>
              <a:tr h="795771">
                <a:tc>
                  <a:txBody>
                    <a:bodyPr/>
                    <a:lstStyle/>
                    <a:p>
                      <a:r>
                        <a:rPr lang="en-US" sz="1400" dirty="0">
                          <a:solidFill>
                            <a:schemeClr val="tx1"/>
                          </a:solidFill>
                        </a:rPr>
                        <a:t>The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6608216"/>
                  </a:ext>
                </a:extLst>
              </a:tr>
            </a:tbl>
          </a:graphicData>
        </a:graphic>
      </p:graphicFrame>
      <p:sp>
        <p:nvSpPr>
          <p:cNvPr id="7" name="TextBox 6">
            <a:extLst>
              <a:ext uri="{FF2B5EF4-FFF2-40B4-BE49-F238E27FC236}">
                <a16:creationId xmlns:a16="http://schemas.microsoft.com/office/drawing/2014/main" id="{4AB57D3E-26B1-D20F-401D-6A7294DB3AE1}"/>
              </a:ext>
            </a:extLst>
          </p:cNvPr>
          <p:cNvSpPr txBox="1"/>
          <p:nvPr/>
        </p:nvSpPr>
        <p:spPr>
          <a:xfrm>
            <a:off x="1310922" y="1042728"/>
            <a:ext cx="2560038" cy="738664"/>
          </a:xfrm>
          <a:prstGeom prst="rect">
            <a:avLst/>
          </a:prstGeom>
          <a:noFill/>
        </p:spPr>
        <p:txBody>
          <a:bodyPr wrap="square" rtlCol="0">
            <a:spAutoFit/>
          </a:bodyPr>
          <a:lstStyle/>
          <a:p>
            <a:pPr algn="ctr"/>
            <a:r>
              <a:rPr lang="en-US" sz="1400" b="1" dirty="0">
                <a:latin typeface="Poppins" panose="00000500000000000000" pitchFamily="2" charset="0"/>
                <a:cs typeface="Poppins" panose="00000500000000000000" pitchFamily="2" charset="0"/>
              </a:rPr>
              <a:t>Infinite Pixels</a:t>
            </a:r>
          </a:p>
          <a:p>
            <a:pPr algn="ctr"/>
            <a:r>
              <a:rPr lang="en-US" sz="1400" dirty="0">
                <a:latin typeface="Poppins" panose="00000500000000000000" pitchFamily="2" charset="0"/>
                <a:cs typeface="Poppins" panose="00000500000000000000" pitchFamily="2" charset="0"/>
              </a:rPr>
              <a:t>Software startup looking to hire more employees</a:t>
            </a:r>
          </a:p>
        </p:txBody>
      </p:sp>
      <p:pic>
        <p:nvPicPr>
          <p:cNvPr id="8" name="Picture 7">
            <a:extLst>
              <a:ext uri="{FF2B5EF4-FFF2-40B4-BE49-F238E27FC236}">
                <a16:creationId xmlns:a16="http://schemas.microsoft.com/office/drawing/2014/main" id="{C8980E4F-4930-0435-D6C5-E7FA34C03F46}"/>
              </a:ext>
            </a:extLst>
          </p:cNvPr>
          <p:cNvPicPr>
            <a:picLocks noChangeAspect="1"/>
          </p:cNvPicPr>
          <p:nvPr/>
        </p:nvPicPr>
        <p:blipFill>
          <a:blip r:embed="rId2"/>
          <a:stretch>
            <a:fillRect/>
          </a:stretch>
        </p:blipFill>
        <p:spPr>
          <a:xfrm>
            <a:off x="372669" y="2066874"/>
            <a:ext cx="1545129" cy="1545129"/>
          </a:xfrm>
          <a:prstGeom prst="rect">
            <a:avLst/>
          </a:prstGeom>
        </p:spPr>
      </p:pic>
      <p:pic>
        <p:nvPicPr>
          <p:cNvPr id="9" name="Picture 8">
            <a:extLst>
              <a:ext uri="{FF2B5EF4-FFF2-40B4-BE49-F238E27FC236}">
                <a16:creationId xmlns:a16="http://schemas.microsoft.com/office/drawing/2014/main" id="{D9E36A39-217D-F2FE-DD11-A2CA32D8A5A7}"/>
              </a:ext>
            </a:extLst>
          </p:cNvPr>
          <p:cNvPicPr>
            <a:picLocks noChangeAspect="1"/>
          </p:cNvPicPr>
          <p:nvPr/>
        </p:nvPicPr>
        <p:blipFill>
          <a:blip r:embed="rId3"/>
          <a:stretch>
            <a:fillRect/>
          </a:stretch>
        </p:blipFill>
        <p:spPr>
          <a:xfrm>
            <a:off x="2187452" y="2045382"/>
            <a:ext cx="1545129" cy="1545129"/>
          </a:xfrm>
          <a:prstGeom prst="rect">
            <a:avLst/>
          </a:prstGeom>
        </p:spPr>
      </p:pic>
      <p:sp>
        <p:nvSpPr>
          <p:cNvPr id="13" name="TextBox 12">
            <a:extLst>
              <a:ext uri="{FF2B5EF4-FFF2-40B4-BE49-F238E27FC236}">
                <a16:creationId xmlns:a16="http://schemas.microsoft.com/office/drawing/2014/main" id="{889C236F-4341-8B70-7BD2-33EA2AE2E651}"/>
              </a:ext>
            </a:extLst>
          </p:cNvPr>
          <p:cNvSpPr txBox="1"/>
          <p:nvPr/>
        </p:nvSpPr>
        <p:spPr>
          <a:xfrm>
            <a:off x="4218728" y="1328866"/>
            <a:ext cx="4620638" cy="2308324"/>
          </a:xfrm>
          <a:prstGeom prst="rect">
            <a:avLst/>
          </a:prstGeom>
          <a:noFill/>
        </p:spPr>
        <p:txBody>
          <a:bodyPr wrap="square">
            <a:spAutoFit/>
          </a:bodyPr>
          <a:lstStyle/>
          <a:p>
            <a:pPr algn="ctr"/>
            <a:r>
              <a:rPr lang="en-US" sz="1800" dirty="0">
                <a:cs typeface="Poppins" panose="00000500000000000000" pitchFamily="2" charset="0"/>
              </a:rPr>
              <a:t>Claude’s offer of $150,000 for 25% of Infinite Pixels equates to a pre-money valuation of $450,000. Abraham and Beatrice will need to determine whether they agree with Claude’s valuation of their company using one or more of the valuation methods described in the prior slides.</a:t>
            </a:r>
          </a:p>
        </p:txBody>
      </p:sp>
      <p:sp>
        <p:nvSpPr>
          <p:cNvPr id="3" name="TextBox 2">
            <a:extLst>
              <a:ext uri="{FF2B5EF4-FFF2-40B4-BE49-F238E27FC236}">
                <a16:creationId xmlns:a16="http://schemas.microsoft.com/office/drawing/2014/main" id="{E60F66B9-68F2-E626-54F9-F95FF322563F}"/>
              </a:ext>
            </a:extLst>
          </p:cNvPr>
          <p:cNvSpPr txBox="1"/>
          <p:nvPr/>
        </p:nvSpPr>
        <p:spPr>
          <a:xfrm>
            <a:off x="433634" y="4377125"/>
            <a:ext cx="1668544" cy="646331"/>
          </a:xfrm>
          <a:prstGeom prst="rect">
            <a:avLst/>
          </a:prstGeom>
          <a:noFill/>
        </p:spPr>
        <p:txBody>
          <a:bodyPr wrap="square">
            <a:spAutoFit/>
          </a:bodyPr>
          <a:lstStyle/>
          <a:p>
            <a:pPr algn="ctr"/>
            <a:r>
              <a:rPr lang="en-US" dirty="0">
                <a:cs typeface="Poppins" panose="00000500000000000000" pitchFamily="2" charset="0"/>
              </a:rPr>
              <a:t>Ownership percentage</a:t>
            </a:r>
            <a:endParaRPr lang="en-US" dirty="0"/>
          </a:p>
        </p:txBody>
      </p:sp>
      <p:sp>
        <p:nvSpPr>
          <p:cNvPr id="4" name="TextBox 3">
            <a:extLst>
              <a:ext uri="{FF2B5EF4-FFF2-40B4-BE49-F238E27FC236}">
                <a16:creationId xmlns:a16="http://schemas.microsoft.com/office/drawing/2014/main" id="{7E2A5CDE-DF8E-189C-B79F-734522B328E6}"/>
              </a:ext>
            </a:extLst>
          </p:cNvPr>
          <p:cNvSpPr txBox="1"/>
          <p:nvPr/>
        </p:nvSpPr>
        <p:spPr>
          <a:xfrm>
            <a:off x="1926056" y="4477901"/>
            <a:ext cx="352245" cy="369332"/>
          </a:xfrm>
          <a:prstGeom prst="rect">
            <a:avLst/>
          </a:prstGeom>
          <a:noFill/>
        </p:spPr>
        <p:txBody>
          <a:bodyPr wrap="square">
            <a:spAutoFit/>
          </a:bodyPr>
          <a:lstStyle/>
          <a:p>
            <a:pPr algn="ctr"/>
            <a:r>
              <a:rPr lang="en-US" dirty="0"/>
              <a:t>=</a:t>
            </a:r>
          </a:p>
        </p:txBody>
      </p:sp>
      <p:cxnSp>
        <p:nvCxnSpPr>
          <p:cNvPr id="6" name="Straight Connector 5">
            <a:extLst>
              <a:ext uri="{FF2B5EF4-FFF2-40B4-BE49-F238E27FC236}">
                <a16:creationId xmlns:a16="http://schemas.microsoft.com/office/drawing/2014/main" id="{319BE591-EDDD-D7FD-B238-DFC7A114D7D5}"/>
              </a:ext>
            </a:extLst>
          </p:cNvPr>
          <p:cNvCxnSpPr>
            <a:cxnSpLocks/>
          </p:cNvCxnSpPr>
          <p:nvPr/>
        </p:nvCxnSpPr>
        <p:spPr>
          <a:xfrm>
            <a:off x="2342562" y="4661937"/>
            <a:ext cx="2499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D176B1E-8421-ADB4-5517-327EC4D0346D}"/>
              </a:ext>
            </a:extLst>
          </p:cNvPr>
          <p:cNvSpPr txBox="1"/>
          <p:nvPr/>
        </p:nvSpPr>
        <p:spPr>
          <a:xfrm>
            <a:off x="2861904" y="4220277"/>
            <a:ext cx="1461196" cy="369332"/>
          </a:xfrm>
          <a:prstGeom prst="rect">
            <a:avLst/>
          </a:prstGeom>
          <a:noFill/>
        </p:spPr>
        <p:txBody>
          <a:bodyPr wrap="square">
            <a:spAutoFit/>
          </a:bodyPr>
          <a:lstStyle/>
          <a:p>
            <a:pPr algn="ctr"/>
            <a:r>
              <a:rPr lang="en-US" dirty="0"/>
              <a:t>Investment</a:t>
            </a:r>
          </a:p>
        </p:txBody>
      </p:sp>
      <p:sp>
        <p:nvSpPr>
          <p:cNvPr id="12" name="TextBox 11">
            <a:extLst>
              <a:ext uri="{FF2B5EF4-FFF2-40B4-BE49-F238E27FC236}">
                <a16:creationId xmlns:a16="http://schemas.microsoft.com/office/drawing/2014/main" id="{BF89444B-02B9-FEC8-670F-514417566BCD}"/>
              </a:ext>
            </a:extLst>
          </p:cNvPr>
          <p:cNvSpPr txBox="1"/>
          <p:nvPr/>
        </p:nvSpPr>
        <p:spPr>
          <a:xfrm>
            <a:off x="2202023" y="4701317"/>
            <a:ext cx="2819528" cy="369332"/>
          </a:xfrm>
          <a:prstGeom prst="rect">
            <a:avLst/>
          </a:prstGeom>
          <a:noFill/>
        </p:spPr>
        <p:txBody>
          <a:bodyPr wrap="square">
            <a:spAutoFit/>
          </a:bodyPr>
          <a:lstStyle/>
          <a:p>
            <a:pPr algn="ctr"/>
            <a:r>
              <a:rPr lang="en-US" dirty="0"/>
              <a:t>Post-money valuation</a:t>
            </a:r>
          </a:p>
        </p:txBody>
      </p:sp>
      <p:sp>
        <p:nvSpPr>
          <p:cNvPr id="14" name="TextBox 13">
            <a:extLst>
              <a:ext uri="{FF2B5EF4-FFF2-40B4-BE49-F238E27FC236}">
                <a16:creationId xmlns:a16="http://schemas.microsoft.com/office/drawing/2014/main" id="{8FE0D4A5-2CBD-7E83-AAAC-CE57DC8DD611}"/>
              </a:ext>
            </a:extLst>
          </p:cNvPr>
          <p:cNvSpPr txBox="1"/>
          <p:nvPr/>
        </p:nvSpPr>
        <p:spPr>
          <a:xfrm>
            <a:off x="1898139" y="5982405"/>
            <a:ext cx="1461196" cy="369332"/>
          </a:xfrm>
          <a:prstGeom prst="rect">
            <a:avLst/>
          </a:prstGeom>
          <a:noFill/>
        </p:spPr>
        <p:txBody>
          <a:bodyPr wrap="square">
            <a:spAutoFit/>
          </a:bodyPr>
          <a:lstStyle/>
          <a:p>
            <a:pPr algn="ctr"/>
            <a:r>
              <a:rPr lang="en-US" dirty="0"/>
              <a:t>Investment</a:t>
            </a:r>
          </a:p>
        </p:txBody>
      </p:sp>
      <p:sp>
        <p:nvSpPr>
          <p:cNvPr id="18" name="TextBox 17">
            <a:extLst>
              <a:ext uri="{FF2B5EF4-FFF2-40B4-BE49-F238E27FC236}">
                <a16:creationId xmlns:a16="http://schemas.microsoft.com/office/drawing/2014/main" id="{9BF362CA-C476-F7DB-E70E-58BCCA9B5D8C}"/>
              </a:ext>
            </a:extLst>
          </p:cNvPr>
          <p:cNvSpPr txBox="1"/>
          <p:nvPr/>
        </p:nvSpPr>
        <p:spPr>
          <a:xfrm>
            <a:off x="3369" y="5843906"/>
            <a:ext cx="1742274" cy="646331"/>
          </a:xfrm>
          <a:prstGeom prst="rect">
            <a:avLst/>
          </a:prstGeom>
          <a:noFill/>
        </p:spPr>
        <p:txBody>
          <a:bodyPr wrap="square">
            <a:spAutoFit/>
          </a:bodyPr>
          <a:lstStyle/>
          <a:p>
            <a:pPr algn="ctr"/>
            <a:r>
              <a:rPr lang="en-US" dirty="0"/>
              <a:t>Post-money valuation</a:t>
            </a:r>
          </a:p>
        </p:txBody>
      </p:sp>
      <p:sp>
        <p:nvSpPr>
          <p:cNvPr id="21" name="TextBox 20">
            <a:extLst>
              <a:ext uri="{FF2B5EF4-FFF2-40B4-BE49-F238E27FC236}">
                <a16:creationId xmlns:a16="http://schemas.microsoft.com/office/drawing/2014/main" id="{ABE99DC5-199B-0D54-ECF7-73D458C80ADC}"/>
              </a:ext>
            </a:extLst>
          </p:cNvPr>
          <p:cNvSpPr txBox="1"/>
          <p:nvPr/>
        </p:nvSpPr>
        <p:spPr>
          <a:xfrm>
            <a:off x="1606362" y="5982405"/>
            <a:ext cx="352245" cy="369332"/>
          </a:xfrm>
          <a:prstGeom prst="rect">
            <a:avLst/>
          </a:prstGeom>
          <a:noFill/>
        </p:spPr>
        <p:txBody>
          <a:bodyPr wrap="square">
            <a:spAutoFit/>
          </a:bodyPr>
          <a:lstStyle/>
          <a:p>
            <a:pPr algn="ctr"/>
            <a:r>
              <a:rPr lang="en-US" dirty="0"/>
              <a:t>-</a:t>
            </a:r>
          </a:p>
        </p:txBody>
      </p:sp>
      <p:sp>
        <p:nvSpPr>
          <p:cNvPr id="22" name="TextBox 21">
            <a:extLst>
              <a:ext uri="{FF2B5EF4-FFF2-40B4-BE49-F238E27FC236}">
                <a16:creationId xmlns:a16="http://schemas.microsoft.com/office/drawing/2014/main" id="{28695E1D-C5BE-D78E-F14C-48D55A07385A}"/>
              </a:ext>
            </a:extLst>
          </p:cNvPr>
          <p:cNvSpPr txBox="1"/>
          <p:nvPr/>
        </p:nvSpPr>
        <p:spPr>
          <a:xfrm>
            <a:off x="3345998" y="5982321"/>
            <a:ext cx="352245" cy="369332"/>
          </a:xfrm>
          <a:prstGeom prst="rect">
            <a:avLst/>
          </a:prstGeom>
          <a:noFill/>
        </p:spPr>
        <p:txBody>
          <a:bodyPr wrap="square">
            <a:spAutoFit/>
          </a:bodyPr>
          <a:lstStyle/>
          <a:p>
            <a:pPr algn="ctr"/>
            <a:r>
              <a:rPr lang="en-US" dirty="0"/>
              <a:t>=</a:t>
            </a:r>
          </a:p>
        </p:txBody>
      </p:sp>
      <p:sp>
        <p:nvSpPr>
          <p:cNvPr id="23" name="TextBox 22">
            <a:extLst>
              <a:ext uri="{FF2B5EF4-FFF2-40B4-BE49-F238E27FC236}">
                <a16:creationId xmlns:a16="http://schemas.microsoft.com/office/drawing/2014/main" id="{F0253117-6C35-2002-B10D-399C16671522}"/>
              </a:ext>
            </a:extLst>
          </p:cNvPr>
          <p:cNvSpPr txBox="1"/>
          <p:nvPr/>
        </p:nvSpPr>
        <p:spPr>
          <a:xfrm>
            <a:off x="3519134" y="5843906"/>
            <a:ext cx="1742274" cy="646331"/>
          </a:xfrm>
          <a:prstGeom prst="rect">
            <a:avLst/>
          </a:prstGeom>
          <a:noFill/>
        </p:spPr>
        <p:txBody>
          <a:bodyPr wrap="square">
            <a:spAutoFit/>
          </a:bodyPr>
          <a:lstStyle/>
          <a:p>
            <a:pPr algn="ctr"/>
            <a:r>
              <a:rPr lang="en-US" dirty="0"/>
              <a:t>Pre-money valuation</a:t>
            </a:r>
          </a:p>
        </p:txBody>
      </p:sp>
      <p:cxnSp>
        <p:nvCxnSpPr>
          <p:cNvPr id="25" name="Straight Arrow Connector 24">
            <a:extLst>
              <a:ext uri="{FF2B5EF4-FFF2-40B4-BE49-F238E27FC236}">
                <a16:creationId xmlns:a16="http://schemas.microsoft.com/office/drawing/2014/main" id="{B92E61DC-BBB6-AD9D-D4F1-3DA67330F0E5}"/>
              </a:ext>
            </a:extLst>
          </p:cNvPr>
          <p:cNvCxnSpPr/>
          <p:nvPr/>
        </p:nvCxnSpPr>
        <p:spPr>
          <a:xfrm>
            <a:off x="5203596" y="4661937"/>
            <a:ext cx="744717" cy="0"/>
          </a:xfrm>
          <a:prstGeom prst="straightConnector1">
            <a:avLst/>
          </a:prstGeom>
          <a:ln w="635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4C0D9F8-6796-7823-2ED0-9A35A7B6DA0C}"/>
              </a:ext>
            </a:extLst>
          </p:cNvPr>
          <p:cNvCxnSpPr/>
          <p:nvPr/>
        </p:nvCxnSpPr>
        <p:spPr>
          <a:xfrm>
            <a:off x="5373276" y="6117093"/>
            <a:ext cx="744717" cy="0"/>
          </a:xfrm>
          <a:prstGeom prst="straightConnector1">
            <a:avLst/>
          </a:prstGeom>
          <a:ln w="635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A4430FC5-E167-CB97-7298-983089ECBF14}"/>
              </a:ext>
            </a:extLst>
          </p:cNvPr>
          <p:cNvSpPr txBox="1"/>
          <p:nvPr/>
        </p:nvSpPr>
        <p:spPr>
          <a:xfrm>
            <a:off x="7043920" y="4477901"/>
            <a:ext cx="352245" cy="369332"/>
          </a:xfrm>
          <a:prstGeom prst="rect">
            <a:avLst/>
          </a:prstGeom>
          <a:noFill/>
        </p:spPr>
        <p:txBody>
          <a:bodyPr wrap="square">
            <a:spAutoFit/>
          </a:bodyPr>
          <a:lstStyle/>
          <a:p>
            <a:pPr algn="ctr"/>
            <a:r>
              <a:rPr lang="en-US" dirty="0"/>
              <a:t>=</a:t>
            </a:r>
          </a:p>
        </p:txBody>
      </p:sp>
      <p:cxnSp>
        <p:nvCxnSpPr>
          <p:cNvPr id="28" name="Straight Connector 27">
            <a:extLst>
              <a:ext uri="{FF2B5EF4-FFF2-40B4-BE49-F238E27FC236}">
                <a16:creationId xmlns:a16="http://schemas.microsoft.com/office/drawing/2014/main" id="{E4260D3F-F1D4-3D03-3543-7FADAEA6C5B3}"/>
              </a:ext>
            </a:extLst>
          </p:cNvPr>
          <p:cNvCxnSpPr>
            <a:cxnSpLocks/>
          </p:cNvCxnSpPr>
          <p:nvPr/>
        </p:nvCxnSpPr>
        <p:spPr>
          <a:xfrm>
            <a:off x="7460426" y="4661937"/>
            <a:ext cx="104255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50D38DFF-6700-5F72-2ABA-152AD83D6D4F}"/>
              </a:ext>
            </a:extLst>
          </p:cNvPr>
          <p:cNvSpPr txBox="1"/>
          <p:nvPr/>
        </p:nvSpPr>
        <p:spPr>
          <a:xfrm>
            <a:off x="6411410" y="4476909"/>
            <a:ext cx="632510" cy="369332"/>
          </a:xfrm>
          <a:prstGeom prst="rect">
            <a:avLst/>
          </a:prstGeom>
          <a:noFill/>
        </p:spPr>
        <p:txBody>
          <a:bodyPr wrap="square">
            <a:spAutoFit/>
          </a:bodyPr>
          <a:lstStyle/>
          <a:p>
            <a:pPr algn="ctr"/>
            <a:r>
              <a:rPr lang="en-US" dirty="0"/>
              <a:t>25%</a:t>
            </a:r>
          </a:p>
        </p:txBody>
      </p:sp>
      <p:sp>
        <p:nvSpPr>
          <p:cNvPr id="31" name="TextBox 30">
            <a:extLst>
              <a:ext uri="{FF2B5EF4-FFF2-40B4-BE49-F238E27FC236}">
                <a16:creationId xmlns:a16="http://schemas.microsoft.com/office/drawing/2014/main" id="{8EF02F2B-3562-E964-3592-9CCA36F23F54}"/>
              </a:ext>
            </a:extLst>
          </p:cNvPr>
          <p:cNvSpPr txBox="1"/>
          <p:nvPr/>
        </p:nvSpPr>
        <p:spPr>
          <a:xfrm>
            <a:off x="7364624" y="4192459"/>
            <a:ext cx="1248264" cy="369332"/>
          </a:xfrm>
          <a:prstGeom prst="rect">
            <a:avLst/>
          </a:prstGeom>
          <a:noFill/>
        </p:spPr>
        <p:txBody>
          <a:bodyPr wrap="square">
            <a:spAutoFit/>
          </a:bodyPr>
          <a:lstStyle/>
          <a:p>
            <a:pPr algn="ctr"/>
            <a:r>
              <a:rPr lang="en-US" dirty="0"/>
              <a:t>$150,000</a:t>
            </a:r>
          </a:p>
        </p:txBody>
      </p:sp>
      <p:sp>
        <p:nvSpPr>
          <p:cNvPr id="32" name="TextBox 31">
            <a:extLst>
              <a:ext uri="{FF2B5EF4-FFF2-40B4-BE49-F238E27FC236}">
                <a16:creationId xmlns:a16="http://schemas.microsoft.com/office/drawing/2014/main" id="{8A1172E7-BDFB-261E-42E8-A38E7C644AF9}"/>
              </a:ext>
            </a:extLst>
          </p:cNvPr>
          <p:cNvSpPr txBox="1"/>
          <p:nvPr/>
        </p:nvSpPr>
        <p:spPr>
          <a:xfrm>
            <a:off x="7357569" y="4763343"/>
            <a:ext cx="1248264" cy="369332"/>
          </a:xfrm>
          <a:prstGeom prst="rect">
            <a:avLst/>
          </a:prstGeom>
          <a:noFill/>
        </p:spPr>
        <p:txBody>
          <a:bodyPr wrap="square">
            <a:spAutoFit/>
          </a:bodyPr>
          <a:lstStyle/>
          <a:p>
            <a:pPr algn="ctr"/>
            <a:r>
              <a:rPr lang="en-US" dirty="0"/>
              <a:t>$600,000</a:t>
            </a:r>
          </a:p>
        </p:txBody>
      </p:sp>
      <p:sp>
        <p:nvSpPr>
          <p:cNvPr id="33" name="TextBox 32">
            <a:extLst>
              <a:ext uri="{FF2B5EF4-FFF2-40B4-BE49-F238E27FC236}">
                <a16:creationId xmlns:a16="http://schemas.microsoft.com/office/drawing/2014/main" id="{41D971A9-D8F1-639E-CA38-8091B62A5233}"/>
              </a:ext>
            </a:extLst>
          </p:cNvPr>
          <p:cNvSpPr txBox="1"/>
          <p:nvPr/>
        </p:nvSpPr>
        <p:spPr>
          <a:xfrm>
            <a:off x="6628227" y="6078946"/>
            <a:ext cx="352245" cy="369332"/>
          </a:xfrm>
          <a:prstGeom prst="rect">
            <a:avLst/>
          </a:prstGeom>
          <a:noFill/>
        </p:spPr>
        <p:txBody>
          <a:bodyPr wrap="square">
            <a:spAutoFit/>
          </a:bodyPr>
          <a:lstStyle/>
          <a:p>
            <a:pPr algn="ctr"/>
            <a:r>
              <a:rPr lang="en-US" dirty="0"/>
              <a:t>=</a:t>
            </a:r>
          </a:p>
        </p:txBody>
      </p:sp>
      <p:sp>
        <p:nvSpPr>
          <p:cNvPr id="40" name="TextBox 39">
            <a:extLst>
              <a:ext uri="{FF2B5EF4-FFF2-40B4-BE49-F238E27FC236}">
                <a16:creationId xmlns:a16="http://schemas.microsoft.com/office/drawing/2014/main" id="{C43857C1-71B6-F11F-F6BE-3F7E08C2A7B8}"/>
              </a:ext>
            </a:extLst>
          </p:cNvPr>
          <p:cNvSpPr txBox="1"/>
          <p:nvPr/>
        </p:nvSpPr>
        <p:spPr>
          <a:xfrm>
            <a:off x="6153003" y="5628303"/>
            <a:ext cx="1249516" cy="369332"/>
          </a:xfrm>
          <a:prstGeom prst="rect">
            <a:avLst/>
          </a:prstGeom>
          <a:noFill/>
        </p:spPr>
        <p:txBody>
          <a:bodyPr wrap="square">
            <a:spAutoFit/>
          </a:bodyPr>
          <a:lstStyle/>
          <a:p>
            <a:pPr algn="ctr"/>
            <a:r>
              <a:rPr lang="en-US" dirty="0"/>
              <a:t>$600,000</a:t>
            </a:r>
          </a:p>
        </p:txBody>
      </p:sp>
      <p:sp>
        <p:nvSpPr>
          <p:cNvPr id="41" name="TextBox 40">
            <a:extLst>
              <a:ext uri="{FF2B5EF4-FFF2-40B4-BE49-F238E27FC236}">
                <a16:creationId xmlns:a16="http://schemas.microsoft.com/office/drawing/2014/main" id="{BB3B9238-0399-C913-9E93-8BF88A42A044}"/>
              </a:ext>
            </a:extLst>
          </p:cNvPr>
          <p:cNvSpPr txBox="1"/>
          <p:nvPr/>
        </p:nvSpPr>
        <p:spPr>
          <a:xfrm>
            <a:off x="7719613" y="5605750"/>
            <a:ext cx="1248264" cy="369332"/>
          </a:xfrm>
          <a:prstGeom prst="rect">
            <a:avLst/>
          </a:prstGeom>
          <a:noFill/>
        </p:spPr>
        <p:txBody>
          <a:bodyPr wrap="square">
            <a:spAutoFit/>
          </a:bodyPr>
          <a:lstStyle/>
          <a:p>
            <a:pPr algn="ctr"/>
            <a:r>
              <a:rPr lang="en-US" dirty="0"/>
              <a:t>$150,000</a:t>
            </a:r>
          </a:p>
        </p:txBody>
      </p:sp>
      <p:sp>
        <p:nvSpPr>
          <p:cNvPr id="42" name="TextBox 41">
            <a:extLst>
              <a:ext uri="{FF2B5EF4-FFF2-40B4-BE49-F238E27FC236}">
                <a16:creationId xmlns:a16="http://schemas.microsoft.com/office/drawing/2014/main" id="{651934AE-6E11-1D10-D982-EF1842F3D497}"/>
              </a:ext>
            </a:extLst>
          </p:cNvPr>
          <p:cNvSpPr txBox="1"/>
          <p:nvPr/>
        </p:nvSpPr>
        <p:spPr>
          <a:xfrm>
            <a:off x="6875347" y="6074977"/>
            <a:ext cx="1564391" cy="369332"/>
          </a:xfrm>
          <a:prstGeom prst="rect">
            <a:avLst/>
          </a:prstGeom>
          <a:noFill/>
        </p:spPr>
        <p:txBody>
          <a:bodyPr wrap="square">
            <a:spAutoFit/>
          </a:bodyPr>
          <a:lstStyle/>
          <a:p>
            <a:pPr algn="ctr"/>
            <a:r>
              <a:rPr lang="en-US" b="1" dirty="0"/>
              <a:t>$450,000</a:t>
            </a:r>
          </a:p>
        </p:txBody>
      </p:sp>
      <p:sp>
        <p:nvSpPr>
          <p:cNvPr id="43" name="TextBox 42">
            <a:extLst>
              <a:ext uri="{FF2B5EF4-FFF2-40B4-BE49-F238E27FC236}">
                <a16:creationId xmlns:a16="http://schemas.microsoft.com/office/drawing/2014/main" id="{D7ADC77D-57D9-A5C3-E051-24B335D91A2F}"/>
              </a:ext>
            </a:extLst>
          </p:cNvPr>
          <p:cNvSpPr txBox="1"/>
          <p:nvPr/>
        </p:nvSpPr>
        <p:spPr>
          <a:xfrm>
            <a:off x="7376795" y="5613235"/>
            <a:ext cx="352245" cy="369332"/>
          </a:xfrm>
          <a:prstGeom prst="rect">
            <a:avLst/>
          </a:prstGeom>
          <a:noFill/>
        </p:spPr>
        <p:txBody>
          <a:bodyPr wrap="square">
            <a:spAutoFit/>
          </a:bodyPr>
          <a:lstStyle/>
          <a:p>
            <a:pPr algn="ctr"/>
            <a:r>
              <a:rPr lang="en-US" dirty="0"/>
              <a:t>-</a:t>
            </a:r>
          </a:p>
        </p:txBody>
      </p:sp>
    </p:spTree>
    <p:extLst>
      <p:ext uri="{BB962C8B-B14F-4D97-AF65-F5344CB8AC3E}">
        <p14:creationId xmlns:p14="http://schemas.microsoft.com/office/powerpoint/2010/main" val="2444368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F39B1-BEB7-D7AB-AFC2-877580DAAB6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17452F3-A3DE-E4CC-DF95-FA7BACEE1D51}"/>
              </a:ext>
            </a:extLst>
          </p:cNvPr>
          <p:cNvSpPr txBox="1"/>
          <p:nvPr/>
        </p:nvSpPr>
        <p:spPr>
          <a:xfrm>
            <a:off x="279425" y="622017"/>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Arriving at a Valuation – Important factors</a:t>
            </a:r>
          </a:p>
        </p:txBody>
      </p:sp>
      <p:sp>
        <p:nvSpPr>
          <p:cNvPr id="11" name="TextBox 10">
            <a:extLst>
              <a:ext uri="{FF2B5EF4-FFF2-40B4-BE49-F238E27FC236}">
                <a16:creationId xmlns:a16="http://schemas.microsoft.com/office/drawing/2014/main" id="{C8EBD8AF-9504-9760-3A0D-30905841AFA1}"/>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15" name="TextBox 14">
            <a:extLst>
              <a:ext uri="{FF2B5EF4-FFF2-40B4-BE49-F238E27FC236}">
                <a16:creationId xmlns:a16="http://schemas.microsoft.com/office/drawing/2014/main" id="{7F0CB5F8-EB2A-2430-EDF8-6AEADA0265D8}"/>
              </a:ext>
            </a:extLst>
          </p:cNvPr>
          <p:cNvSpPr txBox="1"/>
          <p:nvPr/>
        </p:nvSpPr>
        <p:spPr>
          <a:xfrm>
            <a:off x="511563" y="1357156"/>
            <a:ext cx="8305296" cy="5078313"/>
          </a:xfrm>
          <a:prstGeom prst="rect">
            <a:avLst/>
          </a:prstGeom>
          <a:noFill/>
        </p:spPr>
        <p:txBody>
          <a:bodyPr wrap="square">
            <a:spAutoFit/>
          </a:bodyPr>
          <a:lstStyle/>
          <a:p>
            <a:r>
              <a:rPr lang="en-US" sz="1800" dirty="0">
                <a:cs typeface="Poppins" panose="00000500000000000000" pitchFamily="2" charset="0"/>
              </a:rPr>
              <a:t>How do entrepreneurs come to an agreement with an investor on the valuation of their startup?</a:t>
            </a:r>
          </a:p>
          <a:p>
            <a:endParaRPr lang="en-US" dirty="0">
              <a:cs typeface="Poppins" panose="00000500000000000000" pitchFamily="2" charset="0"/>
            </a:endParaRPr>
          </a:p>
          <a:p>
            <a:r>
              <a:rPr lang="en-US" b="1" dirty="0">
                <a:cs typeface="Poppins" panose="00000500000000000000" pitchFamily="2" charset="0"/>
              </a:rPr>
              <a:t>Underlying factors:</a:t>
            </a:r>
          </a:p>
          <a:p>
            <a:pPr marL="285750" indent="-285750">
              <a:buFont typeface="Arial" panose="020B0604020202020204" pitchFamily="34" charset="0"/>
              <a:buChar char="•"/>
            </a:pPr>
            <a:r>
              <a:rPr lang="en-US" dirty="0">
                <a:cs typeface="Poppins" panose="00000500000000000000" pitchFamily="2" charset="0"/>
              </a:rPr>
              <a:t>Comparable transactions</a:t>
            </a:r>
          </a:p>
          <a:p>
            <a:pPr marL="285750" indent="-285750">
              <a:buFont typeface="Arial" panose="020B0604020202020204" pitchFamily="34" charset="0"/>
              <a:buChar char="•"/>
            </a:pPr>
            <a:r>
              <a:rPr lang="en-US" dirty="0">
                <a:cs typeface="Poppins" panose="00000500000000000000" pitchFamily="2" charset="0"/>
              </a:rPr>
              <a:t>Negotiation</a:t>
            </a:r>
          </a:p>
          <a:p>
            <a:pPr marL="285750" indent="-285750">
              <a:buFont typeface="Arial" panose="020B0604020202020204" pitchFamily="34" charset="0"/>
              <a:buChar char="•"/>
            </a:pPr>
            <a:r>
              <a:rPr lang="en-US" dirty="0">
                <a:cs typeface="Poppins" panose="00000500000000000000" pitchFamily="2" charset="0"/>
              </a:rPr>
              <a:t>Level of interest by investors</a:t>
            </a:r>
          </a:p>
          <a:p>
            <a:endParaRPr lang="en-US" sz="1800" dirty="0">
              <a:cs typeface="Poppins" panose="00000500000000000000" pitchFamily="2" charset="0"/>
            </a:endParaRPr>
          </a:p>
          <a:p>
            <a:r>
              <a:rPr lang="en-US" b="1" dirty="0">
                <a:cs typeface="Poppins" panose="00000500000000000000" pitchFamily="2" charset="0"/>
              </a:rPr>
              <a:t>Examples: </a:t>
            </a:r>
            <a:endParaRPr lang="en-US" sz="1800" b="1" dirty="0">
              <a:cs typeface="Poppins" panose="00000500000000000000" pitchFamily="2" charset="0"/>
            </a:endParaRPr>
          </a:p>
          <a:p>
            <a:pPr marL="285750" indent="-285750">
              <a:buFont typeface="Arial" panose="020B0604020202020204" pitchFamily="34" charset="0"/>
              <a:buChar char="•"/>
            </a:pPr>
            <a:r>
              <a:rPr lang="en-US" dirty="0">
                <a:cs typeface="Poppins" panose="00000500000000000000" pitchFamily="2" charset="0"/>
              </a:rPr>
              <a:t>Investors often have a range in mind based on the transactions of similar startups, the level of traction of the startup, and the VC industry’s interest in certain industry;</a:t>
            </a:r>
          </a:p>
          <a:p>
            <a:pPr marL="285750" indent="-285750">
              <a:buFont typeface="Arial" panose="020B0604020202020204" pitchFamily="34" charset="0"/>
              <a:buChar char="•"/>
            </a:pPr>
            <a:r>
              <a:rPr lang="en-US" dirty="0">
                <a:cs typeface="Poppins" panose="00000500000000000000" pitchFamily="2" charset="0"/>
              </a:rPr>
              <a:t>Entrepreneurs sometimes have a range in mind based on their expectations and the valuation of similar companies that received funding. It is important for entrepreneurs to articulate why they deserve a certain valuation.</a:t>
            </a:r>
          </a:p>
          <a:p>
            <a:pPr marL="285750" indent="-285750">
              <a:buFont typeface="Arial" panose="020B0604020202020204" pitchFamily="34" charset="0"/>
              <a:buChar char="•"/>
            </a:pPr>
            <a:r>
              <a:rPr lang="en-US" dirty="0">
                <a:cs typeface="Poppins" panose="00000500000000000000" pitchFamily="2" charset="0"/>
              </a:rPr>
              <a:t>If the entrepreneur is able to garner interest from multiple investors, that allows them to receive a favorable offer.</a:t>
            </a:r>
          </a:p>
        </p:txBody>
      </p:sp>
    </p:spTree>
    <p:extLst>
      <p:ext uri="{BB962C8B-B14F-4D97-AF65-F5344CB8AC3E}">
        <p14:creationId xmlns:p14="http://schemas.microsoft.com/office/powerpoint/2010/main" val="3327348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4192E-BD47-B8CA-E457-078D38199B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C3F4A5-06D1-ED1F-9E8C-E5D0B703906C}"/>
              </a:ext>
            </a:extLst>
          </p:cNvPr>
          <p:cNvSpPr txBox="1"/>
          <p:nvPr/>
        </p:nvSpPr>
        <p:spPr>
          <a:xfrm>
            <a:off x="187213" y="622017"/>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Arriving at a Valuation – Comparable transactions</a:t>
            </a:r>
          </a:p>
        </p:txBody>
      </p:sp>
      <p:sp>
        <p:nvSpPr>
          <p:cNvPr id="11" name="TextBox 10">
            <a:extLst>
              <a:ext uri="{FF2B5EF4-FFF2-40B4-BE49-F238E27FC236}">
                <a16:creationId xmlns:a16="http://schemas.microsoft.com/office/drawing/2014/main" id="{ADE76D97-980C-4466-120B-B358FA511FDE}"/>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15" name="TextBox 14">
            <a:extLst>
              <a:ext uri="{FF2B5EF4-FFF2-40B4-BE49-F238E27FC236}">
                <a16:creationId xmlns:a16="http://schemas.microsoft.com/office/drawing/2014/main" id="{7695CBA4-2673-C4A4-C2A6-C4D1766C7E83}"/>
              </a:ext>
            </a:extLst>
          </p:cNvPr>
          <p:cNvSpPr txBox="1"/>
          <p:nvPr/>
        </p:nvSpPr>
        <p:spPr>
          <a:xfrm>
            <a:off x="303282" y="1305341"/>
            <a:ext cx="8537434" cy="4247317"/>
          </a:xfrm>
          <a:prstGeom prst="rect">
            <a:avLst/>
          </a:prstGeom>
          <a:noFill/>
        </p:spPr>
        <p:txBody>
          <a:bodyPr wrap="square">
            <a:spAutoFit/>
          </a:bodyPr>
          <a:lstStyle/>
          <a:p>
            <a:r>
              <a:rPr lang="en-US" dirty="0">
                <a:cs typeface="Poppins" panose="00000500000000000000" pitchFamily="2" charset="0"/>
              </a:rPr>
              <a:t>How do you use comparable transactions to value a business?</a:t>
            </a:r>
          </a:p>
          <a:p>
            <a:endParaRPr lang="en-US" dirty="0">
              <a:cs typeface="Poppins" panose="00000500000000000000" pitchFamily="2" charset="0"/>
            </a:endParaRPr>
          </a:p>
          <a:p>
            <a:pPr marL="342900" indent="-342900">
              <a:buAutoNum type="arabicPeriod"/>
            </a:pPr>
            <a:r>
              <a:rPr lang="en-US" dirty="0">
                <a:cs typeface="Poppins" panose="00000500000000000000" pitchFamily="2" charset="0"/>
              </a:rPr>
              <a:t>Identify companies that are similar to your, e.g., similar industry, similar product and customers, etc. that received financing;</a:t>
            </a:r>
          </a:p>
          <a:p>
            <a:pPr marL="342900" indent="-342900">
              <a:buAutoNum type="arabicPeriod"/>
            </a:pPr>
            <a:endParaRPr lang="en-US" dirty="0">
              <a:cs typeface="Poppins" panose="00000500000000000000" pitchFamily="2" charset="0"/>
            </a:endParaRPr>
          </a:p>
          <a:p>
            <a:pPr marL="342900" indent="-342900">
              <a:buAutoNum type="arabicPeriod"/>
            </a:pPr>
            <a:r>
              <a:rPr lang="en-US" dirty="0">
                <a:cs typeface="Poppins" panose="00000500000000000000" pitchFamily="2" charset="0"/>
              </a:rPr>
              <a:t>Find out (ask around or search for news) the amount of investment received, valuation (pre or post), percentage of ownership bought by investor(s);</a:t>
            </a:r>
          </a:p>
          <a:p>
            <a:pPr marL="342900" indent="-342900">
              <a:buAutoNum type="arabicPeriod"/>
            </a:pPr>
            <a:endParaRPr lang="en-US" dirty="0">
              <a:cs typeface="Poppins" panose="00000500000000000000" pitchFamily="2" charset="0"/>
            </a:endParaRPr>
          </a:p>
          <a:p>
            <a:pPr marL="342900" indent="-342900">
              <a:buAutoNum type="arabicPeriod"/>
            </a:pPr>
            <a:r>
              <a:rPr lang="en-US" dirty="0">
                <a:cs typeface="Poppins" panose="00000500000000000000" pitchFamily="2" charset="0"/>
              </a:rPr>
              <a:t>Determine the company’s valuation multiple (a number that represents the ratio of the valuation to a key factor such as the company’s revenue, profit, number of customers, or other key relevant variables);</a:t>
            </a:r>
          </a:p>
          <a:p>
            <a:pPr marL="342900" indent="-342900">
              <a:buAutoNum type="arabicPeriod"/>
            </a:pPr>
            <a:endParaRPr lang="en-US" dirty="0">
              <a:cs typeface="Poppins" panose="00000500000000000000" pitchFamily="2" charset="0"/>
            </a:endParaRPr>
          </a:p>
          <a:p>
            <a:pPr marL="342900" indent="-342900">
              <a:buAutoNum type="arabicPeriod"/>
            </a:pPr>
            <a:r>
              <a:rPr lang="en-US" dirty="0">
                <a:cs typeface="Poppins" panose="00000500000000000000" pitchFamily="2" charset="0"/>
              </a:rPr>
              <a:t>Use this multiple to estimate the valuation for your business.</a:t>
            </a:r>
          </a:p>
        </p:txBody>
      </p:sp>
    </p:spTree>
    <p:extLst>
      <p:ext uri="{BB962C8B-B14F-4D97-AF65-F5344CB8AC3E}">
        <p14:creationId xmlns:p14="http://schemas.microsoft.com/office/powerpoint/2010/main" val="483566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52B03-8903-1849-A19E-C2FC530E48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E700DA-FF24-AF93-658F-196A963331DC}"/>
              </a:ext>
            </a:extLst>
          </p:cNvPr>
          <p:cNvSpPr txBox="1"/>
          <p:nvPr/>
        </p:nvSpPr>
        <p:spPr>
          <a:xfrm>
            <a:off x="279425" y="622017"/>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Arriving at a Valuation - Example</a:t>
            </a:r>
          </a:p>
        </p:txBody>
      </p:sp>
      <p:sp>
        <p:nvSpPr>
          <p:cNvPr id="11" name="TextBox 10">
            <a:extLst>
              <a:ext uri="{FF2B5EF4-FFF2-40B4-BE49-F238E27FC236}">
                <a16:creationId xmlns:a16="http://schemas.microsoft.com/office/drawing/2014/main" id="{CB055C32-F56D-35DA-DC75-60AEA4AEE568}"/>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15" name="TextBox 14">
            <a:extLst>
              <a:ext uri="{FF2B5EF4-FFF2-40B4-BE49-F238E27FC236}">
                <a16:creationId xmlns:a16="http://schemas.microsoft.com/office/drawing/2014/main" id="{30414D84-F5D3-D4D4-D91F-1B12BAA52401}"/>
              </a:ext>
            </a:extLst>
          </p:cNvPr>
          <p:cNvSpPr txBox="1"/>
          <p:nvPr/>
        </p:nvSpPr>
        <p:spPr>
          <a:xfrm>
            <a:off x="523480" y="2949515"/>
            <a:ext cx="8305296" cy="3785652"/>
          </a:xfrm>
          <a:prstGeom prst="rect">
            <a:avLst/>
          </a:prstGeom>
          <a:noFill/>
        </p:spPr>
        <p:txBody>
          <a:bodyPr wrap="square">
            <a:spAutoFit/>
          </a:bodyPr>
          <a:lstStyle/>
          <a:p>
            <a:pPr algn="ctr"/>
            <a:r>
              <a:rPr lang="en-US" sz="2000" dirty="0">
                <a:cs typeface="Poppins" panose="00000500000000000000" pitchFamily="2" charset="0"/>
              </a:rPr>
              <a:t>If Infinite Pixels currently has 10 customers and $600K in annual recurring revenue (ARR). You learn through Internet research that a similar business received $1 million of funding at a $4 million pre-money valuation (so gave up 20% of their ownership). You find out also that they had 10 customers with $500K in ARR. The relevant multiple for the amount of ARR would be $4 million / $500k = 8. Given that your company is doing $600k in ARR, you would multiply $600k by 8 to come to a $4.8 million dollar valuation estimate.</a:t>
            </a:r>
          </a:p>
          <a:p>
            <a:pPr algn="ctr"/>
            <a:endParaRPr lang="en-US" sz="2000" dirty="0">
              <a:cs typeface="Poppins" panose="00000500000000000000" pitchFamily="2" charset="0"/>
            </a:endParaRPr>
          </a:p>
          <a:p>
            <a:pPr algn="ctr"/>
            <a:r>
              <a:rPr lang="en-US" sz="2000" dirty="0">
                <a:cs typeface="Poppins" panose="00000500000000000000" pitchFamily="2" charset="0"/>
              </a:rPr>
              <a:t>Importantly, this finding gives you only a </a:t>
            </a:r>
            <a:r>
              <a:rPr lang="en-US" sz="2000" b="1" dirty="0">
                <a:cs typeface="Poppins" panose="00000500000000000000" pitchFamily="2" charset="0"/>
              </a:rPr>
              <a:t>starting point </a:t>
            </a:r>
            <a:r>
              <a:rPr lang="en-US" sz="2000" dirty="0">
                <a:cs typeface="Poppins" panose="00000500000000000000" pitchFamily="2" charset="0"/>
              </a:rPr>
              <a:t>for negotiating with an investor.</a:t>
            </a:r>
          </a:p>
        </p:txBody>
      </p:sp>
      <p:pic>
        <p:nvPicPr>
          <p:cNvPr id="3" name="Picture 2">
            <a:extLst>
              <a:ext uri="{FF2B5EF4-FFF2-40B4-BE49-F238E27FC236}">
                <a16:creationId xmlns:a16="http://schemas.microsoft.com/office/drawing/2014/main" id="{0072ED40-1031-9F24-2C3F-91BD7CD53134}"/>
              </a:ext>
            </a:extLst>
          </p:cNvPr>
          <p:cNvPicPr>
            <a:picLocks noChangeAspect="1"/>
          </p:cNvPicPr>
          <p:nvPr/>
        </p:nvPicPr>
        <p:blipFill>
          <a:blip r:embed="rId2"/>
          <a:stretch>
            <a:fillRect/>
          </a:stretch>
        </p:blipFill>
        <p:spPr>
          <a:xfrm>
            <a:off x="2861345" y="1265526"/>
            <a:ext cx="1545129" cy="1545129"/>
          </a:xfrm>
          <a:prstGeom prst="rect">
            <a:avLst/>
          </a:prstGeom>
        </p:spPr>
      </p:pic>
      <p:pic>
        <p:nvPicPr>
          <p:cNvPr id="4" name="Picture 3">
            <a:extLst>
              <a:ext uri="{FF2B5EF4-FFF2-40B4-BE49-F238E27FC236}">
                <a16:creationId xmlns:a16="http://schemas.microsoft.com/office/drawing/2014/main" id="{77F65E9C-722F-5DAA-9955-38477A1CD97B}"/>
              </a:ext>
            </a:extLst>
          </p:cNvPr>
          <p:cNvPicPr>
            <a:picLocks noChangeAspect="1"/>
          </p:cNvPicPr>
          <p:nvPr/>
        </p:nvPicPr>
        <p:blipFill>
          <a:blip r:embed="rId3"/>
          <a:stretch>
            <a:fillRect/>
          </a:stretch>
        </p:blipFill>
        <p:spPr>
          <a:xfrm>
            <a:off x="4676128" y="1244034"/>
            <a:ext cx="1545129" cy="1545129"/>
          </a:xfrm>
          <a:prstGeom prst="rect">
            <a:avLst/>
          </a:prstGeom>
        </p:spPr>
      </p:pic>
    </p:spTree>
    <p:extLst>
      <p:ext uri="{BB962C8B-B14F-4D97-AF65-F5344CB8AC3E}">
        <p14:creationId xmlns:p14="http://schemas.microsoft.com/office/powerpoint/2010/main" val="3219678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2276-3CFC-B44B-5AE7-D8F48AC61D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9D793B8-30CA-10BC-05C3-2056FB6E5E29}"/>
              </a:ext>
            </a:extLst>
          </p:cNvPr>
          <p:cNvSpPr txBox="1"/>
          <p:nvPr/>
        </p:nvSpPr>
        <p:spPr>
          <a:xfrm>
            <a:off x="279425" y="622017"/>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Arriving at a Valuation - Example</a:t>
            </a:r>
          </a:p>
        </p:txBody>
      </p:sp>
      <p:sp>
        <p:nvSpPr>
          <p:cNvPr id="11" name="TextBox 10">
            <a:extLst>
              <a:ext uri="{FF2B5EF4-FFF2-40B4-BE49-F238E27FC236}">
                <a16:creationId xmlns:a16="http://schemas.microsoft.com/office/drawing/2014/main" id="{6612B604-137B-627B-F2E6-91D55608CF03}"/>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15" name="TextBox 14">
            <a:extLst>
              <a:ext uri="{FF2B5EF4-FFF2-40B4-BE49-F238E27FC236}">
                <a16:creationId xmlns:a16="http://schemas.microsoft.com/office/drawing/2014/main" id="{49AD9C2B-FA13-DAB0-92FC-CCCAB43BF16F}"/>
              </a:ext>
            </a:extLst>
          </p:cNvPr>
          <p:cNvSpPr txBox="1"/>
          <p:nvPr/>
        </p:nvSpPr>
        <p:spPr>
          <a:xfrm>
            <a:off x="523480" y="2949515"/>
            <a:ext cx="8305296" cy="3785652"/>
          </a:xfrm>
          <a:prstGeom prst="rect">
            <a:avLst/>
          </a:prstGeom>
          <a:noFill/>
        </p:spPr>
        <p:txBody>
          <a:bodyPr wrap="square">
            <a:spAutoFit/>
          </a:bodyPr>
          <a:lstStyle/>
          <a:p>
            <a:pPr algn="ctr"/>
            <a:r>
              <a:rPr lang="en-US" sz="2000" dirty="0">
                <a:cs typeface="Poppins" panose="00000500000000000000" pitchFamily="2" charset="0"/>
              </a:rPr>
              <a:t>If Infinite Pixels currently has 10 customers and $600K in annual recurring revenue (ARR). You learn through Internet research that a similar business received $1 million of funding at a $4 million pre-money valuation (so gave up 20% of their ownership). You find out also that they had 10 customers with $500K in ARR. The relevant multiple for the amount of ARR would be $4 million / $500k = 8. Given that your company is doing $600k in ARR, you would multiply $600k by 8 to come to a $4.8 million dollar valuation estimate.</a:t>
            </a:r>
          </a:p>
          <a:p>
            <a:pPr algn="ctr"/>
            <a:endParaRPr lang="en-US" sz="2000" dirty="0">
              <a:cs typeface="Poppins" panose="00000500000000000000" pitchFamily="2" charset="0"/>
            </a:endParaRPr>
          </a:p>
          <a:p>
            <a:pPr algn="ctr"/>
            <a:r>
              <a:rPr lang="en-US" sz="2000" dirty="0">
                <a:cs typeface="Poppins" panose="00000500000000000000" pitchFamily="2" charset="0"/>
              </a:rPr>
              <a:t>Importantly, this finding gives you only a </a:t>
            </a:r>
            <a:r>
              <a:rPr lang="en-US" sz="2000" b="1" dirty="0">
                <a:cs typeface="Poppins" panose="00000500000000000000" pitchFamily="2" charset="0"/>
              </a:rPr>
              <a:t>starting point </a:t>
            </a:r>
            <a:r>
              <a:rPr lang="en-US" sz="2000" dirty="0">
                <a:cs typeface="Poppins" panose="00000500000000000000" pitchFamily="2" charset="0"/>
              </a:rPr>
              <a:t>for negotiating with an investor. Other factors such as </a:t>
            </a:r>
          </a:p>
        </p:txBody>
      </p:sp>
      <p:pic>
        <p:nvPicPr>
          <p:cNvPr id="3" name="Picture 2">
            <a:extLst>
              <a:ext uri="{FF2B5EF4-FFF2-40B4-BE49-F238E27FC236}">
                <a16:creationId xmlns:a16="http://schemas.microsoft.com/office/drawing/2014/main" id="{7E99670E-DB29-39F1-12D7-BE5D68C5CA6E}"/>
              </a:ext>
            </a:extLst>
          </p:cNvPr>
          <p:cNvPicPr>
            <a:picLocks noChangeAspect="1"/>
          </p:cNvPicPr>
          <p:nvPr/>
        </p:nvPicPr>
        <p:blipFill>
          <a:blip r:embed="rId2"/>
          <a:stretch>
            <a:fillRect/>
          </a:stretch>
        </p:blipFill>
        <p:spPr>
          <a:xfrm>
            <a:off x="2861345" y="1265526"/>
            <a:ext cx="1545129" cy="1545129"/>
          </a:xfrm>
          <a:prstGeom prst="rect">
            <a:avLst/>
          </a:prstGeom>
        </p:spPr>
      </p:pic>
      <p:pic>
        <p:nvPicPr>
          <p:cNvPr id="4" name="Picture 3">
            <a:extLst>
              <a:ext uri="{FF2B5EF4-FFF2-40B4-BE49-F238E27FC236}">
                <a16:creationId xmlns:a16="http://schemas.microsoft.com/office/drawing/2014/main" id="{362C92D9-13D8-047D-5337-CE21D337B0E9}"/>
              </a:ext>
            </a:extLst>
          </p:cNvPr>
          <p:cNvPicPr>
            <a:picLocks noChangeAspect="1"/>
          </p:cNvPicPr>
          <p:nvPr/>
        </p:nvPicPr>
        <p:blipFill>
          <a:blip r:embed="rId3"/>
          <a:stretch>
            <a:fillRect/>
          </a:stretch>
        </p:blipFill>
        <p:spPr>
          <a:xfrm>
            <a:off x="4676128" y="1244034"/>
            <a:ext cx="1545129" cy="1545129"/>
          </a:xfrm>
          <a:prstGeom prst="rect">
            <a:avLst/>
          </a:prstGeom>
        </p:spPr>
      </p:pic>
      <p:sp>
        <p:nvSpPr>
          <p:cNvPr id="5" name="Rectangle 4">
            <a:extLst>
              <a:ext uri="{FF2B5EF4-FFF2-40B4-BE49-F238E27FC236}">
                <a16:creationId xmlns:a16="http://schemas.microsoft.com/office/drawing/2014/main" id="{0C8F48C7-A3F2-98F3-ECCB-77F8EA5C3DD3}"/>
              </a:ext>
            </a:extLst>
          </p:cNvPr>
          <p:cNvSpPr/>
          <p:nvPr/>
        </p:nvSpPr>
        <p:spPr>
          <a:xfrm>
            <a:off x="0" y="-18854"/>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5E5533B-B885-5DB4-9BF0-91AEA93E5DD7}"/>
              </a:ext>
            </a:extLst>
          </p:cNvPr>
          <p:cNvSpPr/>
          <p:nvPr/>
        </p:nvSpPr>
        <p:spPr>
          <a:xfrm>
            <a:off x="669302" y="1243939"/>
            <a:ext cx="7861955" cy="53076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logo with a couple of people climbing a mountain&#10;&#10;Description automatically generated">
            <a:extLst>
              <a:ext uri="{FF2B5EF4-FFF2-40B4-BE49-F238E27FC236}">
                <a16:creationId xmlns:a16="http://schemas.microsoft.com/office/drawing/2014/main" id="{BE4B6475-AC60-3869-88A2-B513D2CDB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385" y="1421503"/>
            <a:ext cx="1186691" cy="948517"/>
          </a:xfrm>
          <a:prstGeom prst="rect">
            <a:avLst/>
          </a:prstGeom>
        </p:spPr>
      </p:pic>
      <p:sp>
        <p:nvSpPr>
          <p:cNvPr id="9" name="TextBox 8">
            <a:extLst>
              <a:ext uri="{FF2B5EF4-FFF2-40B4-BE49-F238E27FC236}">
                <a16:creationId xmlns:a16="http://schemas.microsoft.com/office/drawing/2014/main" id="{0BA48D27-F876-3C31-2F62-B4EB1E279987}"/>
              </a:ext>
            </a:extLst>
          </p:cNvPr>
          <p:cNvSpPr txBox="1"/>
          <p:nvPr/>
        </p:nvSpPr>
        <p:spPr>
          <a:xfrm>
            <a:off x="917056" y="2504247"/>
            <a:ext cx="7494309" cy="3847207"/>
          </a:xfrm>
          <a:prstGeom prst="rect">
            <a:avLst/>
          </a:prstGeom>
          <a:noFill/>
        </p:spPr>
        <p:txBody>
          <a:bodyPr wrap="square">
            <a:spAutoFit/>
          </a:bodyPr>
          <a:lstStyle/>
          <a:p>
            <a:pPr algn="ctr"/>
            <a:r>
              <a:rPr lang="en-US" sz="1600" b="1" dirty="0">
                <a:cs typeface="Poppins" panose="00000500000000000000" pitchFamily="2" charset="0"/>
              </a:rPr>
              <a:t>Valuation postponement</a:t>
            </a:r>
            <a:endParaRPr lang="en-US" sz="1600" dirty="0">
              <a:cs typeface="Poppins" panose="00000500000000000000" pitchFamily="2" charset="0"/>
            </a:endParaRPr>
          </a:p>
          <a:p>
            <a:r>
              <a:rPr lang="en-US" sz="1600" dirty="0">
                <a:cs typeface="Poppins" panose="00000500000000000000" pitchFamily="2" charset="0"/>
              </a:rPr>
              <a:t>In recent years, there has been a trend toward postponing the valuation discussing between investors and altogether entrepreneurs for early-stage startups because:</a:t>
            </a:r>
          </a:p>
          <a:p>
            <a:endParaRPr lang="en-US" sz="1600" dirty="0">
              <a:cs typeface="Poppins" panose="00000500000000000000" pitchFamily="2" charset="0"/>
            </a:endParaRPr>
          </a:p>
          <a:p>
            <a:pPr marL="285750" indent="-285750">
              <a:buFont typeface="Arial" panose="020B0604020202020204" pitchFamily="34" charset="0"/>
              <a:buChar char="•"/>
            </a:pPr>
            <a:r>
              <a:rPr lang="en-US" sz="1600" dirty="0">
                <a:cs typeface="Poppins" panose="00000500000000000000" pitchFamily="2" charset="0"/>
              </a:rPr>
              <a:t>It is difficult to tell what the value of a startup is.</a:t>
            </a:r>
          </a:p>
          <a:p>
            <a:pPr marL="285750" indent="-285750">
              <a:spcBef>
                <a:spcPts val="600"/>
              </a:spcBef>
              <a:buFont typeface="Arial" panose="020B0604020202020204" pitchFamily="34" charset="0"/>
              <a:buChar char="•"/>
            </a:pPr>
            <a:r>
              <a:rPr lang="en-US" sz="1600" dirty="0">
                <a:cs typeface="Poppins" panose="00000500000000000000" pitchFamily="2" charset="0"/>
              </a:rPr>
              <a:t>It is time-consuming and costly to negotiate and come to an agreement for an early-stage startup.</a:t>
            </a:r>
          </a:p>
          <a:p>
            <a:endParaRPr lang="en-US" sz="1600" dirty="0">
              <a:cs typeface="Poppins" panose="00000500000000000000" pitchFamily="2" charset="0"/>
            </a:endParaRPr>
          </a:p>
          <a:p>
            <a:pPr>
              <a:spcBef>
                <a:spcPts val="600"/>
              </a:spcBef>
            </a:pPr>
            <a:r>
              <a:rPr lang="en-US" sz="1600" dirty="0">
                <a:cs typeface="Poppins" panose="00000500000000000000" pitchFamily="2" charset="0"/>
              </a:rPr>
              <a:t>Thus, investors and startups in seed or pre-seed rounds (to be discussed later) delay the valuation decision to investors in a subsequent round by using instruments like:</a:t>
            </a:r>
          </a:p>
          <a:p>
            <a:pPr marL="285750" indent="-285750">
              <a:spcBef>
                <a:spcPts val="600"/>
              </a:spcBef>
              <a:buFont typeface="Arial" panose="020B0604020202020204" pitchFamily="34" charset="0"/>
              <a:buChar char="•"/>
            </a:pPr>
            <a:r>
              <a:rPr lang="en-US" sz="1600" dirty="0">
                <a:cs typeface="Poppins" panose="00000500000000000000" pitchFamily="2" charset="0"/>
              </a:rPr>
              <a:t>Convertible debt – see above;</a:t>
            </a:r>
          </a:p>
          <a:p>
            <a:pPr marL="285750" indent="-285750">
              <a:spcBef>
                <a:spcPts val="600"/>
              </a:spcBef>
              <a:buFont typeface="Arial" panose="020B0604020202020204" pitchFamily="34" charset="0"/>
              <a:buChar char="•"/>
            </a:pPr>
            <a:r>
              <a:rPr lang="en-US" sz="1600" dirty="0">
                <a:solidFill>
                  <a:schemeClr val="tx1"/>
                </a:solidFill>
              </a:rPr>
              <a:t>Simple Agreement for Future Equity (SAFE) – see above.</a:t>
            </a:r>
            <a:endParaRPr lang="en-US" sz="1600" dirty="0">
              <a:cs typeface="Poppins" panose="00000500000000000000" pitchFamily="2" charset="0"/>
            </a:endParaRPr>
          </a:p>
        </p:txBody>
      </p:sp>
    </p:spTree>
    <p:extLst>
      <p:ext uri="{BB962C8B-B14F-4D97-AF65-F5344CB8AC3E}">
        <p14:creationId xmlns:p14="http://schemas.microsoft.com/office/powerpoint/2010/main" val="3867825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3962946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4" y="553828"/>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Equity-based agreements and instruments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4" name="TextBox 3">
            <a:extLst>
              <a:ext uri="{FF2B5EF4-FFF2-40B4-BE49-F238E27FC236}">
                <a16:creationId xmlns:a16="http://schemas.microsoft.com/office/drawing/2014/main" id="{18B34162-2303-824D-11B3-4927E5F68B00}"/>
              </a:ext>
            </a:extLst>
          </p:cNvPr>
          <p:cNvSpPr txBox="1"/>
          <p:nvPr/>
        </p:nvSpPr>
        <p:spPr>
          <a:xfrm>
            <a:off x="6634480" y="2170120"/>
            <a:ext cx="2194561" cy="1015663"/>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Equity-based financial instruments</a:t>
            </a:r>
          </a:p>
        </p:txBody>
      </p:sp>
      <p:sp>
        <p:nvSpPr>
          <p:cNvPr id="5" name="TextBox 4">
            <a:extLst>
              <a:ext uri="{FF2B5EF4-FFF2-40B4-BE49-F238E27FC236}">
                <a16:creationId xmlns:a16="http://schemas.microsoft.com/office/drawing/2014/main" id="{3A5B5DE2-4334-A486-63DA-9906B19D94BD}"/>
              </a:ext>
            </a:extLst>
          </p:cNvPr>
          <p:cNvSpPr txBox="1"/>
          <p:nvPr/>
        </p:nvSpPr>
        <p:spPr>
          <a:xfrm>
            <a:off x="846903" y="1167012"/>
            <a:ext cx="7450193" cy="830997"/>
          </a:xfrm>
          <a:prstGeom prst="rect">
            <a:avLst/>
          </a:prstGeom>
          <a:noFill/>
        </p:spPr>
        <p:txBody>
          <a:bodyPr wrap="square">
            <a:spAutoFit/>
          </a:bodyPr>
          <a:lstStyle/>
          <a:p>
            <a:pPr algn="ctr"/>
            <a:r>
              <a:rPr lang="en-US" sz="1600" dirty="0"/>
              <a:t>To broadly understand equity-based financing, it is necessary to understand key equity-based agreements, key terms within those agreements, and different equity-based financial instruments</a:t>
            </a:r>
          </a:p>
        </p:txBody>
      </p:sp>
      <p:sp>
        <p:nvSpPr>
          <p:cNvPr id="7" name="TextBox 6">
            <a:extLst>
              <a:ext uri="{FF2B5EF4-FFF2-40B4-BE49-F238E27FC236}">
                <a16:creationId xmlns:a16="http://schemas.microsoft.com/office/drawing/2014/main" id="{42CC7563-CAA8-B93C-8486-1D9641A7B9DB}"/>
              </a:ext>
            </a:extLst>
          </p:cNvPr>
          <p:cNvSpPr txBox="1"/>
          <p:nvPr/>
        </p:nvSpPr>
        <p:spPr>
          <a:xfrm>
            <a:off x="1978288" y="2170120"/>
            <a:ext cx="2837553" cy="707886"/>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Key equity-based agreements</a:t>
            </a:r>
          </a:p>
        </p:txBody>
      </p:sp>
      <p:sp>
        <p:nvSpPr>
          <p:cNvPr id="8" name="TextBox 7">
            <a:extLst>
              <a:ext uri="{FF2B5EF4-FFF2-40B4-BE49-F238E27FC236}">
                <a16:creationId xmlns:a16="http://schemas.microsoft.com/office/drawing/2014/main" id="{5C4E94BB-B5B3-0C14-684C-86BC51C29598}"/>
              </a:ext>
            </a:extLst>
          </p:cNvPr>
          <p:cNvSpPr txBox="1"/>
          <p:nvPr/>
        </p:nvSpPr>
        <p:spPr>
          <a:xfrm>
            <a:off x="6771249" y="3257184"/>
            <a:ext cx="2057792" cy="3293209"/>
          </a:xfrm>
          <a:prstGeom prst="rect">
            <a:avLst/>
          </a:prstGeom>
          <a:noFill/>
        </p:spPr>
        <p:txBody>
          <a:bodyPr wrap="square">
            <a:spAutoFit/>
          </a:bodyPr>
          <a:lstStyle/>
          <a:p>
            <a:pPr algn="ctr"/>
            <a:r>
              <a:rPr lang="en-US" sz="1600" dirty="0"/>
              <a:t>Equity-based financial instruments are contracts that represent an ownership position in a business – they come in various types (see below for a more detailed discussion).</a:t>
            </a:r>
          </a:p>
        </p:txBody>
      </p:sp>
      <p:sp>
        <p:nvSpPr>
          <p:cNvPr id="9" name="TextBox 8">
            <a:extLst>
              <a:ext uri="{FF2B5EF4-FFF2-40B4-BE49-F238E27FC236}">
                <a16:creationId xmlns:a16="http://schemas.microsoft.com/office/drawing/2014/main" id="{EAFA04D9-6BA1-DB33-1FFB-A8303D3EE066}"/>
              </a:ext>
            </a:extLst>
          </p:cNvPr>
          <p:cNvSpPr txBox="1"/>
          <p:nvPr/>
        </p:nvSpPr>
        <p:spPr>
          <a:xfrm>
            <a:off x="383345" y="3109473"/>
            <a:ext cx="5844558" cy="3293209"/>
          </a:xfrm>
          <a:prstGeom prst="rect">
            <a:avLst/>
          </a:prstGeom>
          <a:noFill/>
        </p:spPr>
        <p:txBody>
          <a:bodyPr wrap="square">
            <a:spAutoFit/>
          </a:bodyPr>
          <a:lstStyle/>
          <a:p>
            <a:pPr algn="ctr"/>
            <a:r>
              <a:rPr lang="en-US" sz="1600" dirty="0"/>
              <a:t>Equity-based financial agreements are legal documents that stipulate key terms and conditions of equity-based investment – including but not limited to what financial “instruments” will be used. Important agreements, include but are not limited to:</a:t>
            </a:r>
          </a:p>
          <a:p>
            <a:pPr marL="285750" indent="-285750" algn="ctr">
              <a:buFont typeface="Arial" panose="020B0604020202020204" pitchFamily="34" charset="0"/>
              <a:buChar char="•"/>
            </a:pPr>
            <a:r>
              <a:rPr lang="en-US" sz="1600" dirty="0"/>
              <a:t>Terms sheets;</a:t>
            </a:r>
          </a:p>
          <a:p>
            <a:pPr marL="285750" indent="-285750" algn="ctr">
              <a:buFont typeface="Arial" panose="020B0604020202020204" pitchFamily="34" charset="0"/>
              <a:buChar char="•"/>
            </a:pPr>
            <a:r>
              <a:rPr lang="en-US" sz="1600" dirty="0"/>
              <a:t>Stock purchase agreements;</a:t>
            </a:r>
          </a:p>
          <a:p>
            <a:pPr marL="285750" indent="-285750" algn="ctr">
              <a:buFont typeface="Arial" panose="020B0604020202020204" pitchFamily="34" charset="0"/>
              <a:buChar char="•"/>
            </a:pPr>
            <a:r>
              <a:rPr lang="en-US" sz="1600" dirty="0"/>
              <a:t>Shareholder/investor rights agreements.</a:t>
            </a:r>
          </a:p>
          <a:p>
            <a:pPr marL="285750" indent="-285750" algn="ctr">
              <a:buFont typeface="Arial" panose="020B0604020202020204" pitchFamily="34" charset="0"/>
              <a:buChar char="•"/>
            </a:pPr>
            <a:endParaRPr lang="en-US" sz="1600" dirty="0"/>
          </a:p>
          <a:p>
            <a:pPr algn="ctr"/>
            <a:r>
              <a:rPr lang="en-US" sz="1600" dirty="0"/>
              <a:t>Below, we discuss these three key agreements with an explanation as to their purpose and a sampling of “terms” (details or considerations) that they deal with. We further highlight key terms further below.</a:t>
            </a:r>
          </a:p>
        </p:txBody>
      </p:sp>
    </p:spTree>
    <p:extLst>
      <p:ext uri="{BB962C8B-B14F-4D97-AF65-F5344CB8AC3E}">
        <p14:creationId xmlns:p14="http://schemas.microsoft.com/office/powerpoint/2010/main" val="4154090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2537086" y="475276"/>
            <a:ext cx="4069826"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Equity-based agreements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graphicFrame>
        <p:nvGraphicFramePr>
          <p:cNvPr id="3" name="Table 2">
            <a:extLst>
              <a:ext uri="{FF2B5EF4-FFF2-40B4-BE49-F238E27FC236}">
                <a16:creationId xmlns:a16="http://schemas.microsoft.com/office/drawing/2014/main" id="{CC91457E-E4B4-2C47-2A9B-AA4D680F4119}"/>
              </a:ext>
            </a:extLst>
          </p:cNvPr>
          <p:cNvGraphicFramePr>
            <a:graphicFrameLocks noGrp="1"/>
          </p:cNvGraphicFramePr>
          <p:nvPr>
            <p:extLst>
              <p:ext uri="{D42A27DB-BD31-4B8C-83A1-F6EECF244321}">
                <p14:modId xmlns:p14="http://schemas.microsoft.com/office/powerpoint/2010/main" val="2095230336"/>
              </p:ext>
            </p:extLst>
          </p:nvPr>
        </p:nvGraphicFramePr>
        <p:xfrm>
          <a:off x="71119" y="901401"/>
          <a:ext cx="9001760" cy="5852160"/>
        </p:xfrm>
        <a:graphic>
          <a:graphicData uri="http://schemas.openxmlformats.org/drawingml/2006/table">
            <a:tbl>
              <a:tblPr firstRow="1" bandRow="1">
                <a:tableStyleId>{5C22544A-7EE6-4342-B048-85BDC9FD1C3A}</a:tableStyleId>
              </a:tblPr>
              <a:tblGrid>
                <a:gridCol w="1107441">
                  <a:extLst>
                    <a:ext uri="{9D8B030D-6E8A-4147-A177-3AD203B41FA5}">
                      <a16:colId xmlns:a16="http://schemas.microsoft.com/office/drawing/2014/main" val="3310952198"/>
                    </a:ext>
                  </a:extLst>
                </a:gridCol>
                <a:gridCol w="2560320">
                  <a:extLst>
                    <a:ext uri="{9D8B030D-6E8A-4147-A177-3AD203B41FA5}">
                      <a16:colId xmlns:a16="http://schemas.microsoft.com/office/drawing/2014/main" val="3740424613"/>
                    </a:ext>
                  </a:extLst>
                </a:gridCol>
                <a:gridCol w="5333999">
                  <a:extLst>
                    <a:ext uri="{9D8B030D-6E8A-4147-A177-3AD203B41FA5}">
                      <a16:colId xmlns:a16="http://schemas.microsoft.com/office/drawing/2014/main" val="692536686"/>
                    </a:ext>
                  </a:extLst>
                </a:gridCol>
              </a:tblGrid>
              <a:tr h="0">
                <a:tc>
                  <a:txBody>
                    <a:bodyPr/>
                    <a:lstStyle/>
                    <a:p>
                      <a:pPr algn="ctr"/>
                      <a:r>
                        <a:rPr lang="en-US" sz="1200" dirty="0">
                          <a:solidFill>
                            <a:schemeClr val="tx1"/>
                          </a:solidFill>
                        </a:rPr>
                        <a:t>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Key terms/considerations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273615"/>
                  </a:ext>
                </a:extLst>
              </a:tr>
              <a:tr h="1402002">
                <a:tc>
                  <a:txBody>
                    <a:bodyPr/>
                    <a:lstStyle/>
                    <a:p>
                      <a:pPr algn="ctr"/>
                      <a:r>
                        <a:rPr lang="en-US" sz="1200" b="1" dirty="0">
                          <a:solidFill>
                            <a:schemeClr val="tx1"/>
                          </a:solidFill>
                        </a:rPr>
                        <a:t>Term sheet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A term sheet is a document that </a:t>
                      </a:r>
                      <a:r>
                        <a:rPr lang="en-US" sz="1200" b="1" dirty="0">
                          <a:solidFill>
                            <a:schemeClr val="tx1"/>
                          </a:solidFill>
                        </a:rPr>
                        <a:t>outlines the key terms and conditions of an investment agreement</a:t>
                      </a:r>
                      <a:r>
                        <a:rPr lang="en-US" sz="1200" dirty="0">
                          <a:solidFill>
                            <a:schemeClr val="tx1"/>
                          </a:solidFill>
                        </a:rPr>
                        <a:t>. It serves as a starting point for the negotiation of the final agreement. It also helps to avoid misunderstandings or legal disputes.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200" dirty="0">
                          <a:solidFill>
                            <a:schemeClr val="tx1"/>
                          </a:solidFill>
                        </a:rPr>
                        <a:t>Valuation of the company (see above);</a:t>
                      </a:r>
                    </a:p>
                    <a:p>
                      <a:pPr marL="171450" indent="-171450" algn="l">
                        <a:buFont typeface="Arial" panose="020B0604020202020204" pitchFamily="34" charset="0"/>
                        <a:buChar char="•"/>
                      </a:pPr>
                      <a:r>
                        <a:rPr lang="en-US" sz="1200" dirty="0">
                          <a:solidFill>
                            <a:schemeClr val="tx1"/>
                          </a:solidFill>
                        </a:rPr>
                        <a:t>Investment amount (amount of capital provided to the company);</a:t>
                      </a:r>
                    </a:p>
                    <a:p>
                      <a:pPr marL="171450" indent="-171450" algn="l">
                        <a:buFont typeface="Arial" panose="020B0604020202020204" pitchFamily="34" charset="0"/>
                        <a:buChar char="•"/>
                      </a:pPr>
                      <a:r>
                        <a:rPr lang="en-US" sz="1200" dirty="0">
                          <a:solidFill>
                            <a:schemeClr val="tx1"/>
                          </a:solidFill>
                        </a:rPr>
                        <a:t>Equity stake (percentage of ownership provided to investor);</a:t>
                      </a:r>
                    </a:p>
                    <a:p>
                      <a:pPr marL="171450" indent="-171450" algn="l">
                        <a:buFont typeface="Arial" panose="020B0604020202020204" pitchFamily="34" charset="0"/>
                        <a:buChar char="•"/>
                      </a:pPr>
                      <a:r>
                        <a:rPr lang="en-US" sz="1200" dirty="0">
                          <a:solidFill>
                            <a:schemeClr val="tx1"/>
                          </a:solidFill>
                        </a:rPr>
                        <a:t>Type of financial instrument (see slides below);</a:t>
                      </a:r>
                    </a:p>
                    <a:p>
                      <a:pPr marL="171450" indent="-171450" algn="l">
                        <a:buFont typeface="Arial" panose="020B0604020202020204" pitchFamily="34" charset="0"/>
                        <a:buChar char="•"/>
                      </a:pPr>
                      <a:r>
                        <a:rPr lang="en-US" sz="1200" dirty="0">
                          <a:solidFill>
                            <a:schemeClr val="tx1"/>
                          </a:solidFill>
                        </a:rPr>
                        <a:t>Investor rights (what rights investors will have – further defined in the SRA/IRA as discussed below);</a:t>
                      </a:r>
                    </a:p>
                    <a:p>
                      <a:pPr marL="171450" indent="-171450" algn="l">
                        <a:buFont typeface="Arial" panose="020B0604020202020204" pitchFamily="34" charset="0"/>
                        <a:buChar char="•"/>
                      </a:pPr>
                      <a:r>
                        <a:rPr lang="en-US" sz="1200" dirty="0">
                          <a:solidFill>
                            <a:schemeClr val="tx1"/>
                          </a:solidFill>
                        </a:rPr>
                        <a:t>Liquidation preference: the order in which investors will be paid back in the event of a liquidation (e.g., bankruptcy).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696128"/>
                  </a:ext>
                </a:extLst>
              </a:tr>
              <a:tr h="914349">
                <a:tc>
                  <a:txBody>
                    <a:bodyPr/>
                    <a:lstStyle/>
                    <a:p>
                      <a:pPr algn="ctr"/>
                      <a:r>
                        <a:rPr lang="en-US" sz="1200" b="1" dirty="0">
                          <a:solidFill>
                            <a:schemeClr val="tx1"/>
                          </a:solidFill>
                        </a:rPr>
                        <a:t>Stock purchase 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A </a:t>
                      </a:r>
                      <a:r>
                        <a:rPr lang="en-US" sz="1200" b="1" dirty="0">
                          <a:solidFill>
                            <a:schemeClr val="tx1"/>
                          </a:solidFill>
                        </a:rPr>
                        <a:t>legally binding contract </a:t>
                      </a:r>
                      <a:r>
                        <a:rPr lang="en-US" sz="1200" dirty="0">
                          <a:solidFill>
                            <a:schemeClr val="tx1"/>
                          </a:solidFill>
                        </a:rPr>
                        <a:t>between the business (seller) and the investor (buyer) </a:t>
                      </a:r>
                      <a:r>
                        <a:rPr lang="en-US" sz="1200" b="1" dirty="0">
                          <a:solidFill>
                            <a:schemeClr val="tx1"/>
                          </a:solidFill>
                        </a:rPr>
                        <a:t>detailing the sale and purchase of stock </a:t>
                      </a:r>
                      <a:r>
                        <a:rPr lang="en-US" sz="1200" dirty="0">
                          <a:solidFill>
                            <a:schemeClr val="tx1"/>
                          </a:solidFill>
                        </a:rPr>
                        <a:t>or equity in the company. This formalizes the sale of ownership (stock).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200" dirty="0">
                          <a:solidFill>
                            <a:schemeClr val="tx1"/>
                          </a:solidFill>
                        </a:rPr>
                        <a:t>Purchase price – how much is being paid for the stock;</a:t>
                      </a:r>
                    </a:p>
                    <a:p>
                      <a:pPr marL="171450" indent="-171450" algn="l">
                        <a:buFont typeface="Arial" panose="020B0604020202020204" pitchFamily="34" charset="0"/>
                        <a:buChar char="•"/>
                      </a:pPr>
                      <a:r>
                        <a:rPr lang="en-US" sz="1200" dirty="0">
                          <a:solidFill>
                            <a:schemeClr val="tx1"/>
                          </a:solidFill>
                        </a:rPr>
                        <a:t>Description of shares/instrument details (see below);</a:t>
                      </a:r>
                    </a:p>
                    <a:p>
                      <a:pPr marL="171450" indent="-171450" algn="l">
                        <a:buFont typeface="Arial" panose="020B0604020202020204" pitchFamily="34" charset="0"/>
                        <a:buChar char="•"/>
                      </a:pPr>
                      <a:r>
                        <a:rPr lang="en-US" sz="1200" dirty="0">
                          <a:solidFill>
                            <a:schemeClr val="tx1"/>
                          </a:solidFill>
                        </a:rPr>
                        <a:t>Conditions that must for the transaction to close;</a:t>
                      </a:r>
                    </a:p>
                    <a:p>
                      <a:pPr marL="171450" indent="-171450" algn="l">
                        <a:buFont typeface="Arial" panose="020B0604020202020204" pitchFamily="34" charset="0"/>
                        <a:buChar char="•"/>
                      </a:pPr>
                      <a:r>
                        <a:rPr lang="en-US" sz="1200" dirty="0">
                          <a:solidFill>
                            <a:schemeClr val="tx1"/>
                          </a:solidFill>
                        </a:rPr>
                        <a:t>Closing date of the transaction;</a:t>
                      </a:r>
                    </a:p>
                    <a:p>
                      <a:pPr marL="171450" indent="-171450" algn="l">
                        <a:buFont typeface="Arial" panose="020B0604020202020204" pitchFamily="34" charset="0"/>
                        <a:buChar char="•"/>
                      </a:pPr>
                      <a:r>
                        <a:rPr lang="en-US" sz="1200" dirty="0">
                          <a:solidFill>
                            <a:schemeClr val="tx1"/>
                          </a:solidFill>
                        </a:rPr>
                        <a:t>Governing law – the jurisdiction (e.g., state) and legal framework for the 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513344"/>
                  </a:ext>
                </a:extLst>
              </a:tr>
              <a:tr h="1402002">
                <a:tc>
                  <a:txBody>
                    <a:bodyPr/>
                    <a:lstStyle/>
                    <a:p>
                      <a:pPr algn="ctr"/>
                      <a:r>
                        <a:rPr lang="en-US" sz="1200" b="1" dirty="0">
                          <a:solidFill>
                            <a:schemeClr val="tx1"/>
                          </a:solidFill>
                        </a:rPr>
                        <a:t>Share-holder/ investor rights agreement (SRA/IRA)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A </a:t>
                      </a:r>
                      <a:r>
                        <a:rPr lang="en-US" sz="1200" b="1" dirty="0">
                          <a:solidFill>
                            <a:schemeClr val="tx1"/>
                          </a:solidFill>
                        </a:rPr>
                        <a:t>legal contract that defines the rights, responsibilities, and obligations of the company’s shareholders</a:t>
                      </a:r>
                      <a:r>
                        <a:rPr lang="en-US" sz="1200" dirty="0">
                          <a:solidFill>
                            <a:schemeClr val="tx1"/>
                          </a:solidFill>
                        </a:rPr>
                        <a:t>. This can be particularly important when bringing in new investors or restructuring shareholder relationships. This helps to protect minority shareholders and establishes a mechanism to resolve disputes.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Board representation: The rights of certain investors (often large investors) to appoint members to the company’s board of directors.</a:t>
                      </a:r>
                    </a:p>
                    <a:p>
                      <a:pPr marL="171450" indent="-171450" algn="l">
                        <a:buFont typeface="Arial" panose="020B0604020202020204" pitchFamily="34" charset="0"/>
                        <a:buChar char="•"/>
                      </a:pPr>
                      <a:r>
                        <a:rPr lang="en-US" sz="1200" dirty="0">
                          <a:solidFill>
                            <a:schemeClr val="tx1"/>
                          </a:solidFill>
                        </a:rPr>
                        <a:t>Voting rights: how votes are cast by shareholders and whether certain decisions require special approval;</a:t>
                      </a:r>
                    </a:p>
                    <a:p>
                      <a:pPr marL="171450" indent="-171450" algn="l">
                        <a:buFont typeface="Arial" panose="020B0604020202020204" pitchFamily="34" charset="0"/>
                        <a:buChar char="•"/>
                      </a:pPr>
                      <a:r>
                        <a:rPr lang="en-US" sz="1200" dirty="0">
                          <a:solidFill>
                            <a:schemeClr val="tx1"/>
                          </a:solidFill>
                        </a:rPr>
                        <a:t>Pre-emptive rights: the right of shareholders to purchase additional shares before the company offers them to external investors;</a:t>
                      </a:r>
                    </a:p>
                    <a:p>
                      <a:pPr marL="171450" indent="-171450" algn="l">
                        <a:buFont typeface="Arial" panose="020B0604020202020204" pitchFamily="34" charset="0"/>
                        <a:buChar char="•"/>
                      </a:pPr>
                      <a:r>
                        <a:rPr lang="en-US" sz="1200" dirty="0">
                          <a:solidFill>
                            <a:schemeClr val="tx1"/>
                          </a:solidFill>
                        </a:rPr>
                        <a:t>Drag-along rights: if a majority of shareholders agree to sell the company, the minority shareholders must also sell their shares under the same terms;</a:t>
                      </a:r>
                    </a:p>
                    <a:p>
                      <a:pPr marL="171450" indent="-171450" algn="l">
                        <a:buFont typeface="Arial" panose="020B0604020202020204" pitchFamily="34" charset="0"/>
                        <a:buChar char="•"/>
                      </a:pPr>
                      <a:r>
                        <a:rPr lang="en-US" sz="1200" dirty="0">
                          <a:solidFill>
                            <a:schemeClr val="tx1"/>
                          </a:solidFill>
                        </a:rPr>
                        <a:t>Exit Provisions: How shareholders can exit the investment, such as through a sale or IPO.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7924873"/>
                  </a:ext>
                </a:extLst>
              </a:tr>
            </a:tbl>
          </a:graphicData>
        </a:graphic>
      </p:graphicFrame>
    </p:spTree>
    <p:extLst>
      <p:ext uri="{BB962C8B-B14F-4D97-AF65-F5344CB8AC3E}">
        <p14:creationId xmlns:p14="http://schemas.microsoft.com/office/powerpoint/2010/main" val="47209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8135D8-DA06-1A47-4A4E-A7A475C8D8CA}"/>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2" name="TextBox 1">
            <a:extLst>
              <a:ext uri="{FF2B5EF4-FFF2-40B4-BE49-F238E27FC236}">
                <a16:creationId xmlns:a16="http://schemas.microsoft.com/office/drawing/2014/main" id="{3F4E3C94-9D8A-29E5-02B9-4AE894ACF4B0}"/>
              </a:ext>
            </a:extLst>
          </p:cNvPr>
          <p:cNvSpPr txBox="1"/>
          <p:nvPr/>
        </p:nvSpPr>
        <p:spPr>
          <a:xfrm>
            <a:off x="348792" y="830696"/>
            <a:ext cx="8550111" cy="2919774"/>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Purpose</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pPr algn="ctr">
              <a:lnSpc>
                <a:spcPct val="150000"/>
              </a:lnSpc>
            </a:pPr>
            <a:r>
              <a:rPr lang="en-US" sz="1600" dirty="0">
                <a:latin typeface="Poppins" panose="00000500000000000000" pitchFamily="2" charset="0"/>
                <a:cs typeface="Poppins" panose="00000500000000000000" pitchFamily="2" charset="0"/>
              </a:rPr>
              <a:t>The purpose of this presentation is to introduce equity-based investment as an option for small businesses – including hybrid debt- and equity-based forms of financing. We focus on the potential advantages of equity-based financing but emphasize that this form of financing is applicable to only certain types of businesses. As seen on the next slide, this presentation is best viewed after reviewing the </a:t>
            </a:r>
            <a:r>
              <a:rPr lang="en-US" sz="1600" u="sng" dirty="0">
                <a:latin typeface="Poppins" panose="00000500000000000000" pitchFamily="2" charset="0"/>
                <a:cs typeface="Poppins" panose="00000500000000000000" pitchFamily="2" charset="0"/>
              </a:rPr>
              <a:t>Introduction to Financing</a:t>
            </a:r>
            <a:r>
              <a:rPr lang="en-US" sz="1600" dirty="0">
                <a:latin typeface="Poppins" panose="00000500000000000000" pitchFamily="2" charset="0"/>
                <a:cs typeface="Poppins" panose="00000500000000000000" pitchFamily="2" charset="0"/>
              </a:rPr>
              <a:t> presentation.</a:t>
            </a:r>
          </a:p>
        </p:txBody>
      </p:sp>
      <p:sp>
        <p:nvSpPr>
          <p:cNvPr id="3" name="TextBox 2">
            <a:extLst>
              <a:ext uri="{FF2B5EF4-FFF2-40B4-BE49-F238E27FC236}">
                <a16:creationId xmlns:a16="http://schemas.microsoft.com/office/drawing/2014/main" id="{0C66056D-A93A-2A13-5B2D-F1554A5C7952}"/>
              </a:ext>
            </a:extLst>
          </p:cNvPr>
          <p:cNvSpPr txBox="1"/>
          <p:nvPr/>
        </p:nvSpPr>
        <p:spPr>
          <a:xfrm>
            <a:off x="683714" y="4119501"/>
            <a:ext cx="7776571" cy="2031325"/>
          </a:xfrm>
          <a:prstGeom prst="rect">
            <a:avLst/>
          </a:prstGeom>
          <a:noFill/>
        </p:spPr>
        <p:txBody>
          <a:bodyPr wrap="square">
            <a:spAutoFit/>
          </a:bodyPr>
          <a:lstStyle/>
          <a:p>
            <a:pPr algn="ctr"/>
            <a:r>
              <a:rPr lang="en-US" sz="1400" b="1" dirty="0"/>
              <a:t>Disclaimer: </a:t>
            </a:r>
          </a:p>
          <a:p>
            <a:pPr algn="ctr"/>
            <a:r>
              <a:rPr lang="en-US" sz="1400" dirty="0"/>
              <a:t>The information provided in this content does not, and is not intended to constitute: legal advice, accounting, tax, financial advice, an offer to buy or sell securities, nor is it intended as financial or investment advice; instead, all information, content, and materials available in this content are for general educational purposes only. Information in this content may not constitute the most up-to-date legal, financial, accounting, financial, or investment information.  The content may contain links to other third-party websites and to content generated by third parties.  Such links and content are only for the convenience of the user; the authors of this content do not recommend or endorse the content of any third-party sites or content.</a:t>
            </a:r>
          </a:p>
        </p:txBody>
      </p:sp>
    </p:spTree>
    <p:extLst>
      <p:ext uri="{BB962C8B-B14F-4D97-AF65-F5344CB8AC3E}">
        <p14:creationId xmlns:p14="http://schemas.microsoft.com/office/powerpoint/2010/main" val="1112582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459149" y="546396"/>
            <a:ext cx="642998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Equity-based financial instruments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4" name="TextBox 3">
            <a:extLst>
              <a:ext uri="{FF2B5EF4-FFF2-40B4-BE49-F238E27FC236}">
                <a16:creationId xmlns:a16="http://schemas.microsoft.com/office/drawing/2014/main" id="{B84699D7-B65C-9F16-7A21-889D5AECB3AC}"/>
              </a:ext>
            </a:extLst>
          </p:cNvPr>
          <p:cNvSpPr txBox="1"/>
          <p:nvPr/>
        </p:nvSpPr>
        <p:spPr>
          <a:xfrm>
            <a:off x="121920" y="1021077"/>
            <a:ext cx="8900160" cy="646331"/>
          </a:xfrm>
          <a:prstGeom prst="rect">
            <a:avLst/>
          </a:prstGeom>
          <a:noFill/>
        </p:spPr>
        <p:txBody>
          <a:bodyPr wrap="square">
            <a:spAutoFit/>
          </a:bodyPr>
          <a:lstStyle/>
          <a:p>
            <a:pPr algn="ctr"/>
            <a:r>
              <a:rPr lang="en-US" dirty="0"/>
              <a:t>Based on terms in equity-based agreements, there are a variety of financial instruments.</a:t>
            </a:r>
          </a:p>
        </p:txBody>
      </p:sp>
      <p:graphicFrame>
        <p:nvGraphicFramePr>
          <p:cNvPr id="6" name="Table 5">
            <a:extLst>
              <a:ext uri="{FF2B5EF4-FFF2-40B4-BE49-F238E27FC236}">
                <a16:creationId xmlns:a16="http://schemas.microsoft.com/office/drawing/2014/main" id="{ABEE2EEA-CDC5-37BE-CE15-22E855352ABA}"/>
              </a:ext>
            </a:extLst>
          </p:cNvPr>
          <p:cNvGraphicFramePr>
            <a:graphicFrameLocks noGrp="1"/>
          </p:cNvGraphicFramePr>
          <p:nvPr>
            <p:extLst>
              <p:ext uri="{D42A27DB-BD31-4B8C-83A1-F6EECF244321}">
                <p14:modId xmlns:p14="http://schemas.microsoft.com/office/powerpoint/2010/main" val="3555791564"/>
              </p:ext>
            </p:extLst>
          </p:nvPr>
        </p:nvGraphicFramePr>
        <p:xfrm>
          <a:off x="985088" y="1996494"/>
          <a:ext cx="6904044" cy="4267200"/>
        </p:xfrm>
        <a:graphic>
          <a:graphicData uri="http://schemas.openxmlformats.org/drawingml/2006/table">
            <a:tbl>
              <a:tblPr firstRow="1" bandRow="1">
                <a:tableStyleId>{5C22544A-7EE6-4342-B048-85BDC9FD1C3A}</a:tableStyleId>
              </a:tblPr>
              <a:tblGrid>
                <a:gridCol w="1860367">
                  <a:extLst>
                    <a:ext uri="{9D8B030D-6E8A-4147-A177-3AD203B41FA5}">
                      <a16:colId xmlns:a16="http://schemas.microsoft.com/office/drawing/2014/main" val="3310952198"/>
                    </a:ext>
                  </a:extLst>
                </a:gridCol>
                <a:gridCol w="5043677">
                  <a:extLst>
                    <a:ext uri="{9D8B030D-6E8A-4147-A177-3AD203B41FA5}">
                      <a16:colId xmlns:a16="http://schemas.microsoft.com/office/drawing/2014/main" val="692536686"/>
                    </a:ext>
                  </a:extLst>
                </a:gridCol>
              </a:tblGrid>
              <a:tr h="180163">
                <a:tc>
                  <a:txBody>
                    <a:bodyPr/>
                    <a:lstStyle/>
                    <a:p>
                      <a:pPr algn="ctr"/>
                      <a:r>
                        <a:rPr lang="en-US" sz="1600" dirty="0">
                          <a:solidFill>
                            <a:schemeClr val="tx1"/>
                          </a:solidFill>
                        </a:rPr>
                        <a:t>Instrument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Key characteristic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273615"/>
                  </a:ext>
                </a:extLst>
              </a:tr>
              <a:tr h="300272">
                <a:tc>
                  <a:txBody>
                    <a:bodyPr/>
                    <a:lstStyle/>
                    <a:p>
                      <a:pPr algn="ctr"/>
                      <a:r>
                        <a:rPr lang="en-US" sz="1600" b="1" dirty="0">
                          <a:solidFill>
                            <a:schemeClr val="tx1"/>
                          </a:solidFill>
                        </a:rPr>
                        <a:t>Common stock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US" sz="1600" dirty="0">
                          <a:solidFill>
                            <a:schemeClr val="tx1"/>
                          </a:solidFill>
                        </a:rPr>
                        <a:t>Represents ownership in a company and provides voting rights. Used by founders and some early investors.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696128"/>
                  </a:ext>
                </a:extLst>
              </a:tr>
              <a:tr h="300272">
                <a:tc>
                  <a:txBody>
                    <a:bodyPr/>
                    <a:lstStyle/>
                    <a:p>
                      <a:pPr algn="ctr"/>
                      <a:r>
                        <a:rPr lang="en-US" sz="1600" b="1" dirty="0">
                          <a:solidFill>
                            <a:schemeClr val="tx1"/>
                          </a:solidFill>
                        </a:rPr>
                        <a:t>Preferred stock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US" sz="1600" dirty="0">
                          <a:solidFill>
                            <a:schemeClr val="tx1"/>
                          </a:solidFill>
                        </a:rPr>
                        <a:t>A type of equity that has priority over common stock in terms of dividend payments and liquidation. Used by angel and venture capital investors.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513344"/>
                  </a:ext>
                </a:extLst>
              </a:tr>
              <a:tr h="300272">
                <a:tc>
                  <a:txBody>
                    <a:bodyPr/>
                    <a:lstStyle/>
                    <a:p>
                      <a:pPr algn="ctr"/>
                      <a:r>
                        <a:rPr lang="en-US" sz="1600" b="1" dirty="0">
                          <a:solidFill>
                            <a:schemeClr val="tx1"/>
                          </a:solidFill>
                        </a:rPr>
                        <a:t>Convertible preferred stock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US" sz="1600" dirty="0">
                          <a:solidFill>
                            <a:schemeClr val="tx1"/>
                          </a:solidFill>
                        </a:rPr>
                        <a:t>Convertible preferred stock allows small businesses to issue equity that can later be converted into common stocks upon certain events (such as a sale or IPO). It provides investors with the security of preferred dividends (a fixed return) while also giving them the potential upside of equity appreciation.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3011378"/>
                  </a:ext>
                </a:extLst>
              </a:tr>
            </a:tbl>
          </a:graphicData>
        </a:graphic>
      </p:graphicFrame>
    </p:spTree>
    <p:extLst>
      <p:ext uri="{BB962C8B-B14F-4D97-AF65-F5344CB8AC3E}">
        <p14:creationId xmlns:p14="http://schemas.microsoft.com/office/powerpoint/2010/main" val="1987881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459149" y="546396"/>
            <a:ext cx="642998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Hybrid-based financial instruments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4" name="TextBox 3">
            <a:extLst>
              <a:ext uri="{FF2B5EF4-FFF2-40B4-BE49-F238E27FC236}">
                <a16:creationId xmlns:a16="http://schemas.microsoft.com/office/drawing/2014/main" id="{B84699D7-B65C-9F16-7A21-889D5AECB3AC}"/>
              </a:ext>
            </a:extLst>
          </p:cNvPr>
          <p:cNvSpPr txBox="1"/>
          <p:nvPr/>
        </p:nvSpPr>
        <p:spPr>
          <a:xfrm>
            <a:off x="121920" y="894615"/>
            <a:ext cx="8900160" cy="954107"/>
          </a:xfrm>
          <a:prstGeom prst="rect">
            <a:avLst/>
          </a:prstGeom>
          <a:noFill/>
        </p:spPr>
        <p:txBody>
          <a:bodyPr wrap="square">
            <a:spAutoFit/>
          </a:bodyPr>
          <a:lstStyle/>
          <a:p>
            <a:pPr algn="ctr"/>
            <a:r>
              <a:rPr lang="en-US" sz="1400" dirty="0"/>
              <a:t>Importantly, some of these financial instruments are “hybrid” in nature, that is, they involve debt-based considerations (the business paying money to the investor in exchange for their investment – alongside or as an alternative to equity-based investment; see the </a:t>
            </a:r>
            <a:r>
              <a:rPr lang="en-US" sz="1400" u="sng" dirty="0"/>
              <a:t>Introduction to Financing</a:t>
            </a:r>
            <a:r>
              <a:rPr lang="en-US" sz="1400" dirty="0"/>
              <a:t> presentation).</a:t>
            </a:r>
          </a:p>
        </p:txBody>
      </p:sp>
      <p:graphicFrame>
        <p:nvGraphicFramePr>
          <p:cNvPr id="6" name="Table 5">
            <a:extLst>
              <a:ext uri="{FF2B5EF4-FFF2-40B4-BE49-F238E27FC236}">
                <a16:creationId xmlns:a16="http://schemas.microsoft.com/office/drawing/2014/main" id="{ABEE2EEA-CDC5-37BE-CE15-22E855352ABA}"/>
              </a:ext>
            </a:extLst>
          </p:cNvPr>
          <p:cNvGraphicFramePr>
            <a:graphicFrameLocks noGrp="1"/>
          </p:cNvGraphicFramePr>
          <p:nvPr>
            <p:extLst>
              <p:ext uri="{D42A27DB-BD31-4B8C-83A1-F6EECF244321}">
                <p14:modId xmlns:p14="http://schemas.microsoft.com/office/powerpoint/2010/main" val="3260340559"/>
              </p:ext>
            </p:extLst>
          </p:nvPr>
        </p:nvGraphicFramePr>
        <p:xfrm>
          <a:off x="204280" y="2049755"/>
          <a:ext cx="8589523" cy="4023360"/>
        </p:xfrm>
        <a:graphic>
          <a:graphicData uri="http://schemas.openxmlformats.org/drawingml/2006/table">
            <a:tbl>
              <a:tblPr firstRow="1" bandRow="1">
                <a:tableStyleId>{5C22544A-7EE6-4342-B048-85BDC9FD1C3A}</a:tableStyleId>
              </a:tblPr>
              <a:tblGrid>
                <a:gridCol w="1373917">
                  <a:extLst>
                    <a:ext uri="{9D8B030D-6E8A-4147-A177-3AD203B41FA5}">
                      <a16:colId xmlns:a16="http://schemas.microsoft.com/office/drawing/2014/main" val="3310952198"/>
                    </a:ext>
                  </a:extLst>
                </a:gridCol>
                <a:gridCol w="7215606">
                  <a:extLst>
                    <a:ext uri="{9D8B030D-6E8A-4147-A177-3AD203B41FA5}">
                      <a16:colId xmlns:a16="http://schemas.microsoft.com/office/drawing/2014/main" val="692536686"/>
                    </a:ext>
                  </a:extLst>
                </a:gridCol>
              </a:tblGrid>
              <a:tr h="180163">
                <a:tc>
                  <a:txBody>
                    <a:bodyPr/>
                    <a:lstStyle/>
                    <a:p>
                      <a:pPr algn="ctr"/>
                      <a:r>
                        <a:rPr lang="en-US" sz="1200" dirty="0">
                          <a:solidFill>
                            <a:schemeClr val="tx1"/>
                          </a:solidFill>
                        </a:rPr>
                        <a:t>Instrument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Key characteristic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273615"/>
                  </a:ext>
                </a:extLst>
              </a:tr>
              <a:tr h="300272">
                <a:tc>
                  <a:txBody>
                    <a:bodyPr/>
                    <a:lstStyle/>
                    <a:p>
                      <a:pPr algn="ctr"/>
                      <a:r>
                        <a:rPr lang="en-US" sz="1200" b="1" dirty="0">
                          <a:solidFill>
                            <a:schemeClr val="tx1"/>
                          </a:solidFill>
                        </a:rPr>
                        <a:t>Convertible note/loan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Convertible loans (or convertible debt) are short-term loans that can be converted into equity at a later date, typically during a future financing round or when the company reaches certain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696128"/>
                  </a:ext>
                </a:extLst>
              </a:tr>
              <a:tr h="300272">
                <a:tc>
                  <a:txBody>
                    <a:bodyPr/>
                    <a:lstStyle/>
                    <a:p>
                      <a:pPr algn="ctr"/>
                      <a:r>
                        <a:rPr lang="en-US" sz="1200" b="1" dirty="0">
                          <a:solidFill>
                            <a:schemeClr val="tx1"/>
                          </a:solidFill>
                        </a:rPr>
                        <a:t>Simple Agreement for Future Equity (SAFE)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A SAFE is an agreement that allows investors to convert their investment into equity at a later date, typically when the company raises its next round of funding. It is similar to a convertible note, but without the debt component, as it doesn’t have an interest rate or a maturity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513344"/>
                  </a:ext>
                </a:extLst>
              </a:tr>
              <a:tr h="300272">
                <a:tc>
                  <a:txBody>
                    <a:bodyPr/>
                    <a:lstStyle/>
                    <a:p>
                      <a:pPr algn="ctr"/>
                      <a:r>
                        <a:rPr lang="en-US" sz="1200" b="1" dirty="0">
                          <a:solidFill>
                            <a:schemeClr val="tx1"/>
                          </a:solidFill>
                        </a:rPr>
                        <a:t>Warrants Issued with Debt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Small businesses may issue warrants along with debt financing, such as a bank loan or convertible debt. A warrant gives the holder the right to purchase equity at a set price within a certain time frame. This hybrid structure incentivizes investors by providing both fixed income (through the debt portion) and potential upside (the warrant)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3011378"/>
                  </a:ext>
                </a:extLst>
              </a:tr>
              <a:tr h="300272">
                <a:tc>
                  <a:txBody>
                    <a:bodyPr/>
                    <a:lstStyle/>
                    <a:p>
                      <a:pPr algn="ctr"/>
                      <a:r>
                        <a:rPr lang="en-US" sz="1200" b="1" dirty="0">
                          <a:solidFill>
                            <a:schemeClr val="tx1"/>
                          </a:solidFill>
                        </a:rPr>
                        <a:t>Mezzanine financing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Mezzanine financing is a hybrid of debt and equity that is typically used to fund expansion. It often comes in the form of debt with equity features, such as warrants or options, giving lenders the potential to convert debt into equity if the company’s performance improves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320565"/>
                  </a:ext>
                </a:extLst>
              </a:tr>
              <a:tr h="420380">
                <a:tc>
                  <a:txBody>
                    <a:bodyPr/>
                    <a:lstStyle/>
                    <a:p>
                      <a:pPr algn="ctr"/>
                      <a:r>
                        <a:rPr lang="en-US" sz="1200" b="1" dirty="0">
                          <a:solidFill>
                            <a:schemeClr val="tx1"/>
                          </a:solidFill>
                        </a:rPr>
                        <a:t>Revenue-Based Financing (RBF)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Revenue-based financing allows small businesses to raise capital by agreeing to share a percentage of their future revenues with investors until a predetermined amount is paid back. This is considered a hybrid between debt (regular payments) and equity (sharing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2994171"/>
                  </a:ext>
                </a:extLst>
              </a:tr>
            </a:tbl>
          </a:graphicData>
        </a:graphic>
      </p:graphicFrame>
    </p:spTree>
    <p:extLst>
      <p:ext uri="{BB962C8B-B14F-4D97-AF65-F5344CB8AC3E}">
        <p14:creationId xmlns:p14="http://schemas.microsoft.com/office/powerpoint/2010/main" val="387458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459149" y="546396"/>
            <a:ext cx="642998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Equity-based financial instruments (part 1 of 2)</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4" name="TextBox 3">
            <a:extLst>
              <a:ext uri="{FF2B5EF4-FFF2-40B4-BE49-F238E27FC236}">
                <a16:creationId xmlns:a16="http://schemas.microsoft.com/office/drawing/2014/main" id="{B84699D7-B65C-9F16-7A21-889D5AECB3AC}"/>
              </a:ext>
            </a:extLst>
          </p:cNvPr>
          <p:cNvSpPr txBox="1"/>
          <p:nvPr/>
        </p:nvSpPr>
        <p:spPr>
          <a:xfrm>
            <a:off x="121920" y="1021077"/>
            <a:ext cx="8900160" cy="1169551"/>
          </a:xfrm>
          <a:prstGeom prst="rect">
            <a:avLst/>
          </a:prstGeom>
          <a:noFill/>
        </p:spPr>
        <p:txBody>
          <a:bodyPr wrap="square">
            <a:spAutoFit/>
          </a:bodyPr>
          <a:lstStyle/>
          <a:p>
            <a:pPr algn="ctr"/>
            <a:r>
              <a:rPr lang="en-US" sz="1400" dirty="0"/>
              <a:t>Based on terms in equity-based agreements, there are a variety of financial instruments. Importantly, some of these financial instruments are “hybrid” in nature, that is, they involve debt-based considerations (the business paying money to the investor in exchange for their investment – alongside or as an alternative to equity-based investment; see the </a:t>
            </a:r>
            <a:r>
              <a:rPr lang="en-US" sz="1400" u="sng" dirty="0"/>
              <a:t>Introduction to Financing</a:t>
            </a:r>
            <a:r>
              <a:rPr lang="en-US" sz="1400" dirty="0"/>
              <a:t> presentation).</a:t>
            </a:r>
          </a:p>
        </p:txBody>
      </p:sp>
      <p:graphicFrame>
        <p:nvGraphicFramePr>
          <p:cNvPr id="6" name="Table 5">
            <a:extLst>
              <a:ext uri="{FF2B5EF4-FFF2-40B4-BE49-F238E27FC236}">
                <a16:creationId xmlns:a16="http://schemas.microsoft.com/office/drawing/2014/main" id="{ABEE2EEA-CDC5-37BE-CE15-22E855352ABA}"/>
              </a:ext>
            </a:extLst>
          </p:cNvPr>
          <p:cNvGraphicFramePr>
            <a:graphicFrameLocks noGrp="1"/>
          </p:cNvGraphicFramePr>
          <p:nvPr>
            <p:extLst>
              <p:ext uri="{D42A27DB-BD31-4B8C-83A1-F6EECF244321}">
                <p14:modId xmlns:p14="http://schemas.microsoft.com/office/powerpoint/2010/main" val="1312710544"/>
              </p:ext>
            </p:extLst>
          </p:nvPr>
        </p:nvGraphicFramePr>
        <p:xfrm>
          <a:off x="121920" y="2265199"/>
          <a:ext cx="8900160" cy="4480560"/>
        </p:xfrm>
        <a:graphic>
          <a:graphicData uri="http://schemas.openxmlformats.org/drawingml/2006/table">
            <a:tbl>
              <a:tblPr firstRow="1" bandRow="1">
                <a:tableStyleId>{5C22544A-7EE6-4342-B048-85BDC9FD1C3A}</a:tableStyleId>
              </a:tblPr>
              <a:tblGrid>
                <a:gridCol w="1295848">
                  <a:extLst>
                    <a:ext uri="{9D8B030D-6E8A-4147-A177-3AD203B41FA5}">
                      <a16:colId xmlns:a16="http://schemas.microsoft.com/office/drawing/2014/main" val="3310952198"/>
                    </a:ext>
                  </a:extLst>
                </a:gridCol>
                <a:gridCol w="715832">
                  <a:extLst>
                    <a:ext uri="{9D8B030D-6E8A-4147-A177-3AD203B41FA5}">
                      <a16:colId xmlns:a16="http://schemas.microsoft.com/office/drawing/2014/main" val="3740424613"/>
                    </a:ext>
                  </a:extLst>
                </a:gridCol>
                <a:gridCol w="6888480">
                  <a:extLst>
                    <a:ext uri="{9D8B030D-6E8A-4147-A177-3AD203B41FA5}">
                      <a16:colId xmlns:a16="http://schemas.microsoft.com/office/drawing/2014/main" val="692536686"/>
                    </a:ext>
                  </a:extLst>
                </a:gridCol>
              </a:tblGrid>
              <a:tr h="180163">
                <a:tc>
                  <a:txBody>
                    <a:bodyPr/>
                    <a:lstStyle/>
                    <a:p>
                      <a:pPr algn="ctr"/>
                      <a:r>
                        <a:rPr lang="en-US" sz="1200" dirty="0">
                          <a:solidFill>
                            <a:schemeClr val="tx1"/>
                          </a:solidFill>
                        </a:rPr>
                        <a:t>Instrument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Key characteristic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273615"/>
                  </a:ext>
                </a:extLst>
              </a:tr>
              <a:tr h="300272">
                <a:tc>
                  <a:txBody>
                    <a:bodyPr/>
                    <a:lstStyle/>
                    <a:p>
                      <a:pPr algn="ctr"/>
                      <a:r>
                        <a:rPr lang="en-US" sz="1200" b="1" dirty="0">
                          <a:solidFill>
                            <a:schemeClr val="tx1"/>
                          </a:solidFill>
                        </a:rPr>
                        <a:t>Common stock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US" sz="1200" dirty="0">
                          <a:solidFill>
                            <a:schemeClr val="tx1"/>
                          </a:solidFill>
                        </a:rPr>
                        <a:t>Represents ownership in a company and provides voting rights. Used by founders and some early investors.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696128"/>
                  </a:ext>
                </a:extLst>
              </a:tr>
              <a:tr h="300272">
                <a:tc>
                  <a:txBody>
                    <a:bodyPr/>
                    <a:lstStyle/>
                    <a:p>
                      <a:pPr algn="ctr"/>
                      <a:r>
                        <a:rPr lang="en-US" sz="1200" b="1" dirty="0">
                          <a:solidFill>
                            <a:schemeClr val="tx1"/>
                          </a:solidFill>
                        </a:rPr>
                        <a:t>Preferred stock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US" sz="1200" dirty="0">
                          <a:solidFill>
                            <a:schemeClr val="tx1"/>
                          </a:solidFill>
                        </a:rPr>
                        <a:t>A type of equity that has priority over common stock in terms of dividend payments and liquidation. Used by angel and venture capital investors.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513344"/>
                  </a:ext>
                </a:extLst>
              </a:tr>
              <a:tr h="420380">
                <a:tc>
                  <a:txBody>
                    <a:bodyPr/>
                    <a:lstStyle/>
                    <a:p>
                      <a:pPr algn="ctr"/>
                      <a:r>
                        <a:rPr lang="en-US" sz="1200" b="1" dirty="0">
                          <a:solidFill>
                            <a:schemeClr val="tx1"/>
                          </a:solidFill>
                        </a:rPr>
                        <a:t>Convertible note/loan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Hybrid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Convertible loans (or convertible debt) are short-term loans that can be converted into equity at a later date, typically during a future financing round or when the company reaches certain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2994171"/>
                  </a:ext>
                </a:extLst>
              </a:tr>
              <a:tr h="540489">
                <a:tc>
                  <a:txBody>
                    <a:bodyPr/>
                    <a:lstStyle/>
                    <a:p>
                      <a:pPr algn="ctr"/>
                      <a:r>
                        <a:rPr lang="en-US" sz="1200" b="1" dirty="0">
                          <a:solidFill>
                            <a:schemeClr val="tx1"/>
                          </a:solidFill>
                        </a:rPr>
                        <a:t>Simple Agreement for Future Equity (SAFE)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Equity/</a:t>
                      </a:r>
                    </a:p>
                    <a:p>
                      <a:pPr algn="ctr"/>
                      <a:r>
                        <a:rPr lang="en-US" sz="1200" dirty="0">
                          <a:solidFill>
                            <a:schemeClr val="tx1"/>
                          </a:solidFill>
                        </a:rPr>
                        <a:t>Hybrid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A SAFE is an agreement that allows investors to convert their investment into equity at a later date, typically when the company raises its next round of funding. It is similar to a convertible note, but without the debt component, as it doesn’t have an interest rate or a maturity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436384"/>
                  </a:ext>
                </a:extLst>
              </a:tr>
              <a:tr h="660598">
                <a:tc>
                  <a:txBody>
                    <a:bodyPr/>
                    <a:lstStyle/>
                    <a:p>
                      <a:pPr algn="ctr"/>
                      <a:r>
                        <a:rPr lang="en-US" sz="1200" b="1" dirty="0">
                          <a:solidFill>
                            <a:schemeClr val="tx1"/>
                          </a:solidFill>
                        </a:rPr>
                        <a:t>Warrants Issued with Debt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Hybrid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Small businesses may issue warrants along with debt financing, such as a bank loan or convertible debt. A warrant gives the holder the right to purchase equity at a set price within a certain time frame. This hybrid structure incentivizes investors by providing both fixed income (through the debt portion) and potential upside (the warrant)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2651"/>
                  </a:ext>
                </a:extLst>
              </a:tr>
              <a:tr h="660598">
                <a:tc>
                  <a:txBody>
                    <a:bodyPr/>
                    <a:lstStyle/>
                    <a:p>
                      <a:pPr algn="ctr"/>
                      <a:r>
                        <a:rPr lang="en-US" sz="1200" b="1" dirty="0">
                          <a:solidFill>
                            <a:schemeClr val="tx1"/>
                          </a:solidFill>
                        </a:rPr>
                        <a:t>Revenue-based Financing (RBF)</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Hybrid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Revenue-based financing allows small businesses to raise capital by agreeing to share a percentage of their future revenues with investors until a predetermined amount is paid back. This is considered a hybrid between debt (regular payments) and equity (sharing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7924873"/>
                  </a:ext>
                </a:extLst>
              </a:tr>
            </a:tbl>
          </a:graphicData>
        </a:graphic>
      </p:graphicFrame>
    </p:spTree>
    <p:extLst>
      <p:ext uri="{BB962C8B-B14F-4D97-AF65-F5344CB8AC3E}">
        <p14:creationId xmlns:p14="http://schemas.microsoft.com/office/powerpoint/2010/main" val="590320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391920" y="632141"/>
            <a:ext cx="6503856"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Key equity-based terms and considerations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4" name="TextBox 3">
            <a:extLst>
              <a:ext uri="{FF2B5EF4-FFF2-40B4-BE49-F238E27FC236}">
                <a16:creationId xmlns:a16="http://schemas.microsoft.com/office/drawing/2014/main" id="{EEB1F547-814F-F637-5959-17FF605BA8F3}"/>
              </a:ext>
            </a:extLst>
          </p:cNvPr>
          <p:cNvSpPr txBox="1"/>
          <p:nvPr/>
        </p:nvSpPr>
        <p:spPr>
          <a:xfrm>
            <a:off x="607602" y="1032251"/>
            <a:ext cx="7928796" cy="830997"/>
          </a:xfrm>
          <a:prstGeom prst="rect">
            <a:avLst/>
          </a:prstGeom>
          <a:noFill/>
        </p:spPr>
        <p:txBody>
          <a:bodyPr wrap="square">
            <a:spAutoFit/>
          </a:bodyPr>
          <a:lstStyle/>
          <a:p>
            <a:pPr algn="ctr"/>
            <a:r>
              <a:rPr lang="en-US" sz="1600" dirty="0"/>
              <a:t>Equity-based agreements, and the specific nature of equity-based instruments, contain a variety of terms and considerations that are of key importance to founders, some key ones are as follows:</a:t>
            </a:r>
          </a:p>
        </p:txBody>
      </p:sp>
      <p:sp>
        <p:nvSpPr>
          <p:cNvPr id="5" name="TextBox 4">
            <a:extLst>
              <a:ext uri="{FF2B5EF4-FFF2-40B4-BE49-F238E27FC236}">
                <a16:creationId xmlns:a16="http://schemas.microsoft.com/office/drawing/2014/main" id="{C4A3ED54-8CBD-C0A9-40E4-BEB51F16B393}"/>
              </a:ext>
            </a:extLst>
          </p:cNvPr>
          <p:cNvSpPr txBox="1"/>
          <p:nvPr/>
        </p:nvSpPr>
        <p:spPr>
          <a:xfrm>
            <a:off x="6949440" y="2189287"/>
            <a:ext cx="1966914" cy="2462213"/>
          </a:xfrm>
          <a:prstGeom prst="rect">
            <a:avLst/>
          </a:prstGeom>
          <a:noFill/>
        </p:spPr>
        <p:txBody>
          <a:bodyPr wrap="square">
            <a:spAutoFit/>
          </a:bodyPr>
          <a:lstStyle/>
          <a:p>
            <a:pPr algn="ctr"/>
            <a:r>
              <a:rPr lang="en-US" sz="1400" b="1" dirty="0"/>
              <a:t>Anti-dilution clauses</a:t>
            </a:r>
          </a:p>
          <a:p>
            <a:pPr algn="ctr"/>
            <a:r>
              <a:rPr lang="en-US" sz="1400" dirty="0"/>
              <a:t>Investors will include clauses in investment agreement to prevent their share of ownership from being reduced “diluted” if new shares are offered</a:t>
            </a:r>
          </a:p>
        </p:txBody>
      </p:sp>
      <p:sp>
        <p:nvSpPr>
          <p:cNvPr id="7" name="TextBox 6">
            <a:extLst>
              <a:ext uri="{FF2B5EF4-FFF2-40B4-BE49-F238E27FC236}">
                <a16:creationId xmlns:a16="http://schemas.microsoft.com/office/drawing/2014/main" id="{677F807F-1D9D-457D-EB21-189A63B1416B}"/>
              </a:ext>
            </a:extLst>
          </p:cNvPr>
          <p:cNvSpPr txBox="1"/>
          <p:nvPr/>
        </p:nvSpPr>
        <p:spPr>
          <a:xfrm>
            <a:off x="317638" y="2104882"/>
            <a:ext cx="1814514" cy="2462213"/>
          </a:xfrm>
          <a:prstGeom prst="rect">
            <a:avLst/>
          </a:prstGeom>
          <a:noFill/>
        </p:spPr>
        <p:txBody>
          <a:bodyPr wrap="square">
            <a:spAutoFit/>
          </a:bodyPr>
          <a:lstStyle/>
          <a:p>
            <a:pPr algn="ctr"/>
            <a:r>
              <a:rPr lang="en-US" sz="1400" b="1" dirty="0"/>
              <a:t>Voting rights</a:t>
            </a:r>
          </a:p>
          <a:p>
            <a:pPr algn="ctr"/>
            <a:r>
              <a:rPr lang="en-US" sz="1400" dirty="0"/>
              <a:t>Investors are often interested in having standard voting rights (via common shares) or some enhanced voting rights or power to block certain types of decisions </a:t>
            </a:r>
          </a:p>
        </p:txBody>
      </p:sp>
      <p:sp>
        <p:nvSpPr>
          <p:cNvPr id="8" name="TextBox 7">
            <a:extLst>
              <a:ext uri="{FF2B5EF4-FFF2-40B4-BE49-F238E27FC236}">
                <a16:creationId xmlns:a16="http://schemas.microsoft.com/office/drawing/2014/main" id="{0B171A82-A4FC-F24D-99ED-3D72997ECFA3}"/>
              </a:ext>
            </a:extLst>
          </p:cNvPr>
          <p:cNvSpPr txBox="1"/>
          <p:nvPr/>
        </p:nvSpPr>
        <p:spPr>
          <a:xfrm>
            <a:off x="2132152" y="4808729"/>
            <a:ext cx="5023392" cy="1600438"/>
          </a:xfrm>
          <a:prstGeom prst="rect">
            <a:avLst/>
          </a:prstGeom>
          <a:noFill/>
        </p:spPr>
        <p:txBody>
          <a:bodyPr wrap="square">
            <a:spAutoFit/>
          </a:bodyPr>
          <a:lstStyle/>
          <a:p>
            <a:pPr algn="ctr"/>
            <a:r>
              <a:rPr lang="en-US" sz="1400" b="1" dirty="0"/>
              <a:t>Exit rights</a:t>
            </a:r>
          </a:p>
          <a:p>
            <a:pPr algn="ctr"/>
            <a:r>
              <a:rPr lang="en-US" sz="1400" dirty="0"/>
              <a:t>Investors and founders will seek to specify how/when investors can liquidate (sell) their shares – sometimes this includes protections/requirements for minority investors (those that own fewer shares) to either go along with, or be able to tag along with, majority shareholders if they sell their shares</a:t>
            </a:r>
          </a:p>
        </p:txBody>
      </p:sp>
      <p:sp>
        <p:nvSpPr>
          <p:cNvPr id="9" name="TextBox 8">
            <a:extLst>
              <a:ext uri="{FF2B5EF4-FFF2-40B4-BE49-F238E27FC236}">
                <a16:creationId xmlns:a16="http://schemas.microsoft.com/office/drawing/2014/main" id="{FA421C91-93EF-2FD6-CFDC-16BD408993EE}"/>
              </a:ext>
            </a:extLst>
          </p:cNvPr>
          <p:cNvSpPr txBox="1"/>
          <p:nvPr/>
        </p:nvSpPr>
        <p:spPr>
          <a:xfrm>
            <a:off x="3032916" y="2340370"/>
            <a:ext cx="3221863" cy="1815882"/>
          </a:xfrm>
          <a:prstGeom prst="rect">
            <a:avLst/>
          </a:prstGeom>
          <a:noFill/>
        </p:spPr>
        <p:txBody>
          <a:bodyPr wrap="square">
            <a:spAutoFit/>
          </a:bodyPr>
          <a:lstStyle/>
          <a:p>
            <a:pPr algn="ctr"/>
            <a:r>
              <a:rPr lang="en-US" sz="1400" b="1" dirty="0"/>
              <a:t>Board representation</a:t>
            </a:r>
          </a:p>
          <a:p>
            <a:pPr algn="ctr"/>
            <a:r>
              <a:rPr lang="en-US" sz="1400" dirty="0"/>
              <a:t>A key issue for investors is often whether they receive board seats along with a share of ownership in the company – potentially allowing them considerable control over strategic decisions in the company</a:t>
            </a:r>
          </a:p>
        </p:txBody>
      </p:sp>
    </p:spTree>
    <p:extLst>
      <p:ext uri="{BB962C8B-B14F-4D97-AF65-F5344CB8AC3E}">
        <p14:creationId xmlns:p14="http://schemas.microsoft.com/office/powerpoint/2010/main" val="1656778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2843471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4" y="553828"/>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Exit strategies and liquidity events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5" name="TextBox 4">
            <a:extLst>
              <a:ext uri="{FF2B5EF4-FFF2-40B4-BE49-F238E27FC236}">
                <a16:creationId xmlns:a16="http://schemas.microsoft.com/office/drawing/2014/main" id="{3EDE01F2-C48F-2B11-B54A-5FDE64A8EA70}"/>
              </a:ext>
            </a:extLst>
          </p:cNvPr>
          <p:cNvSpPr txBox="1"/>
          <p:nvPr/>
        </p:nvSpPr>
        <p:spPr>
          <a:xfrm>
            <a:off x="487680" y="2663300"/>
            <a:ext cx="7975600" cy="1477328"/>
          </a:xfrm>
          <a:prstGeom prst="rect">
            <a:avLst/>
          </a:prstGeom>
          <a:noFill/>
        </p:spPr>
        <p:txBody>
          <a:bodyPr wrap="square">
            <a:spAutoFit/>
          </a:bodyPr>
          <a:lstStyle/>
          <a:p>
            <a:pPr algn="ctr"/>
            <a:r>
              <a:rPr lang="en-US" b="1" dirty="0"/>
              <a:t>Exit Strategy: </a:t>
            </a:r>
            <a:r>
              <a:rPr lang="en-US" dirty="0"/>
              <a:t>A plan for providing founders and equity investors with a chance to sell their equity/shares.</a:t>
            </a:r>
          </a:p>
          <a:p>
            <a:pPr algn="ctr"/>
            <a:endParaRPr lang="en-US" dirty="0"/>
          </a:p>
          <a:p>
            <a:pPr algn="ctr"/>
            <a:r>
              <a:rPr lang="en-US" b="1" dirty="0"/>
              <a:t>Liquidity Event: </a:t>
            </a:r>
            <a:r>
              <a:rPr lang="en-US" dirty="0"/>
              <a:t>A transaction or change in the business that allows investors to convert their equity into cash or other securities.</a:t>
            </a:r>
          </a:p>
        </p:txBody>
      </p:sp>
      <p:sp>
        <p:nvSpPr>
          <p:cNvPr id="7" name="TextBox 6">
            <a:extLst>
              <a:ext uri="{FF2B5EF4-FFF2-40B4-BE49-F238E27FC236}">
                <a16:creationId xmlns:a16="http://schemas.microsoft.com/office/drawing/2014/main" id="{49255A83-C551-2D78-7670-AB6D738B3931}"/>
              </a:ext>
            </a:extLst>
          </p:cNvPr>
          <p:cNvSpPr txBox="1"/>
          <p:nvPr/>
        </p:nvSpPr>
        <p:spPr>
          <a:xfrm>
            <a:off x="266326" y="4330850"/>
            <a:ext cx="8769573" cy="2308324"/>
          </a:xfrm>
          <a:prstGeom prst="rect">
            <a:avLst/>
          </a:prstGeom>
          <a:noFill/>
        </p:spPr>
        <p:txBody>
          <a:bodyPr wrap="square">
            <a:spAutoFit/>
          </a:bodyPr>
          <a:lstStyle/>
          <a:p>
            <a:pPr algn="ctr"/>
            <a:r>
              <a:rPr lang="en-US" b="1" dirty="0"/>
              <a:t>Common exit strategies include:</a:t>
            </a:r>
          </a:p>
          <a:p>
            <a:endParaRPr lang="en-US" dirty="0"/>
          </a:p>
          <a:p>
            <a:pPr marL="285750" indent="-285750">
              <a:buFont typeface="Arial" panose="020B0604020202020204" pitchFamily="34" charset="0"/>
              <a:buChar char="•"/>
            </a:pPr>
            <a:r>
              <a:rPr lang="en-US" b="1" dirty="0"/>
              <a:t>Acquisition: </a:t>
            </a:r>
            <a:r>
              <a:rPr lang="en-US" dirty="0"/>
              <a:t>Sale of the business to a larger company.</a:t>
            </a:r>
          </a:p>
          <a:p>
            <a:pPr marL="285750" indent="-285750">
              <a:buFont typeface="Arial" panose="020B0604020202020204" pitchFamily="34" charset="0"/>
              <a:buChar char="•"/>
            </a:pPr>
            <a:r>
              <a:rPr lang="en-US" b="1" dirty="0"/>
              <a:t>Initial Public Offering (IPO): </a:t>
            </a:r>
            <a:r>
              <a:rPr lang="en-US" dirty="0"/>
              <a:t>Listing the company on a stock exchange.</a:t>
            </a:r>
          </a:p>
          <a:p>
            <a:pPr marL="285750" indent="-285750">
              <a:buFont typeface="Arial" panose="020B0604020202020204" pitchFamily="34" charset="0"/>
              <a:buChar char="•"/>
            </a:pPr>
            <a:r>
              <a:rPr lang="en-US" b="1" dirty="0"/>
              <a:t>Secondary Sale: </a:t>
            </a:r>
            <a:r>
              <a:rPr lang="en-US" dirty="0"/>
              <a:t>Sale of investor shares to another private buyer or fund.</a:t>
            </a:r>
          </a:p>
          <a:p>
            <a:pPr marL="285750" indent="-285750">
              <a:buFont typeface="Arial" panose="020B0604020202020204" pitchFamily="34" charset="0"/>
              <a:buChar char="•"/>
            </a:pPr>
            <a:r>
              <a:rPr lang="en-US" b="1" dirty="0"/>
              <a:t>Management Buyout (MBO): </a:t>
            </a:r>
            <a:r>
              <a:rPr lang="en-US" dirty="0"/>
              <a:t>Founders or management team repurchase investor shares.</a:t>
            </a:r>
          </a:p>
          <a:p>
            <a:pPr marL="285750" indent="-285750">
              <a:buFont typeface="Arial" panose="020B0604020202020204" pitchFamily="34" charset="0"/>
              <a:buChar char="•"/>
            </a:pPr>
            <a:r>
              <a:rPr lang="en-US" b="1" dirty="0"/>
              <a:t>Liquidation: </a:t>
            </a:r>
            <a:r>
              <a:rPr lang="en-US" dirty="0"/>
              <a:t>Selling off assets in the event of failure.</a:t>
            </a:r>
          </a:p>
        </p:txBody>
      </p:sp>
      <p:sp>
        <p:nvSpPr>
          <p:cNvPr id="8" name="TextBox 7">
            <a:extLst>
              <a:ext uri="{FF2B5EF4-FFF2-40B4-BE49-F238E27FC236}">
                <a16:creationId xmlns:a16="http://schemas.microsoft.com/office/drawing/2014/main" id="{28211789-7D65-21BB-BE42-D9FB72AC6A27}"/>
              </a:ext>
            </a:extLst>
          </p:cNvPr>
          <p:cNvSpPr txBox="1"/>
          <p:nvPr/>
        </p:nvSpPr>
        <p:spPr>
          <a:xfrm>
            <a:off x="663312" y="1015493"/>
            <a:ext cx="7975600" cy="1477328"/>
          </a:xfrm>
          <a:prstGeom prst="rect">
            <a:avLst/>
          </a:prstGeom>
          <a:noFill/>
        </p:spPr>
        <p:txBody>
          <a:bodyPr wrap="square">
            <a:spAutoFit/>
          </a:bodyPr>
          <a:lstStyle/>
          <a:p>
            <a:pPr algn="ctr"/>
            <a:r>
              <a:rPr lang="en-US" dirty="0"/>
              <a:t>Equity investors give money to small businesses in the hope of eventually selling their equity/shares at some point in the future – that is, these investors – like founders – are likely to have an “exit strategy”. This point in time might be anywhere from 1 to 10 or more years into the future.</a:t>
            </a:r>
          </a:p>
        </p:txBody>
      </p:sp>
    </p:spTree>
    <p:extLst>
      <p:ext uri="{BB962C8B-B14F-4D97-AF65-F5344CB8AC3E}">
        <p14:creationId xmlns:p14="http://schemas.microsoft.com/office/powerpoint/2010/main" val="2084822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2568075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4" y="553828"/>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How attorneys can help</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6" name="TextBox 5">
            <a:extLst>
              <a:ext uri="{FF2B5EF4-FFF2-40B4-BE49-F238E27FC236}">
                <a16:creationId xmlns:a16="http://schemas.microsoft.com/office/drawing/2014/main" id="{C56FE922-B579-A18B-FB20-F9B930F8F36F}"/>
              </a:ext>
            </a:extLst>
          </p:cNvPr>
          <p:cNvSpPr txBox="1"/>
          <p:nvPr/>
        </p:nvSpPr>
        <p:spPr>
          <a:xfrm>
            <a:off x="307339" y="1015493"/>
            <a:ext cx="8649447" cy="523220"/>
          </a:xfrm>
          <a:prstGeom prst="rect">
            <a:avLst/>
          </a:prstGeom>
          <a:noFill/>
        </p:spPr>
        <p:txBody>
          <a:bodyPr wrap="square">
            <a:spAutoFit/>
          </a:bodyPr>
          <a:lstStyle/>
          <a:p>
            <a:pPr algn="ctr"/>
            <a:r>
              <a:rPr lang="en-US" sz="1400" dirty="0"/>
              <a:t>It is advisable to utilize an attorney/law firm from the beginning of the equity-investing process. Here is a broad outline of how an attorney can help at different stages of that process.</a:t>
            </a:r>
          </a:p>
        </p:txBody>
      </p:sp>
      <p:graphicFrame>
        <p:nvGraphicFramePr>
          <p:cNvPr id="20" name="Table 19">
            <a:extLst>
              <a:ext uri="{FF2B5EF4-FFF2-40B4-BE49-F238E27FC236}">
                <a16:creationId xmlns:a16="http://schemas.microsoft.com/office/drawing/2014/main" id="{BEECBD32-641C-E744-84FF-F49409EFA9F7}"/>
              </a:ext>
            </a:extLst>
          </p:cNvPr>
          <p:cNvGraphicFramePr>
            <a:graphicFrameLocks noGrp="1"/>
          </p:cNvGraphicFramePr>
          <p:nvPr>
            <p:extLst>
              <p:ext uri="{D42A27DB-BD31-4B8C-83A1-F6EECF244321}">
                <p14:modId xmlns:p14="http://schemas.microsoft.com/office/powerpoint/2010/main" val="955502360"/>
              </p:ext>
            </p:extLst>
          </p:nvPr>
        </p:nvGraphicFramePr>
        <p:xfrm>
          <a:off x="187216" y="2290416"/>
          <a:ext cx="8769570" cy="4434840"/>
        </p:xfrm>
        <a:graphic>
          <a:graphicData uri="http://schemas.openxmlformats.org/drawingml/2006/table">
            <a:tbl>
              <a:tblPr firstRow="1" bandRow="1">
                <a:tableStyleId>{5C22544A-7EE6-4342-B048-85BDC9FD1C3A}</a:tableStyleId>
              </a:tblPr>
              <a:tblGrid>
                <a:gridCol w="1461595">
                  <a:extLst>
                    <a:ext uri="{9D8B030D-6E8A-4147-A177-3AD203B41FA5}">
                      <a16:colId xmlns:a16="http://schemas.microsoft.com/office/drawing/2014/main" val="147845928"/>
                    </a:ext>
                  </a:extLst>
                </a:gridCol>
                <a:gridCol w="1461595">
                  <a:extLst>
                    <a:ext uri="{9D8B030D-6E8A-4147-A177-3AD203B41FA5}">
                      <a16:colId xmlns:a16="http://schemas.microsoft.com/office/drawing/2014/main" val="53856330"/>
                    </a:ext>
                  </a:extLst>
                </a:gridCol>
                <a:gridCol w="1461595">
                  <a:extLst>
                    <a:ext uri="{9D8B030D-6E8A-4147-A177-3AD203B41FA5}">
                      <a16:colId xmlns:a16="http://schemas.microsoft.com/office/drawing/2014/main" val="3829032208"/>
                    </a:ext>
                  </a:extLst>
                </a:gridCol>
                <a:gridCol w="1461595">
                  <a:extLst>
                    <a:ext uri="{9D8B030D-6E8A-4147-A177-3AD203B41FA5}">
                      <a16:colId xmlns:a16="http://schemas.microsoft.com/office/drawing/2014/main" val="2459333743"/>
                    </a:ext>
                  </a:extLst>
                </a:gridCol>
                <a:gridCol w="1461595">
                  <a:extLst>
                    <a:ext uri="{9D8B030D-6E8A-4147-A177-3AD203B41FA5}">
                      <a16:colId xmlns:a16="http://schemas.microsoft.com/office/drawing/2014/main" val="588463879"/>
                    </a:ext>
                  </a:extLst>
                </a:gridCol>
                <a:gridCol w="1461595">
                  <a:extLst>
                    <a:ext uri="{9D8B030D-6E8A-4147-A177-3AD203B41FA5}">
                      <a16:colId xmlns:a16="http://schemas.microsoft.com/office/drawing/2014/main" val="2948015159"/>
                    </a:ext>
                  </a:extLst>
                </a:gridCol>
              </a:tblGrid>
              <a:tr h="370840">
                <a:tc>
                  <a:txBody>
                    <a:bodyPr/>
                    <a:lstStyle/>
                    <a:p>
                      <a:pPr algn="ctr"/>
                      <a:r>
                        <a:rPr lang="en-US" sz="1200" dirty="0">
                          <a:solidFill>
                            <a:schemeClr val="tx1"/>
                          </a:solidFill>
                        </a:rPr>
                        <a:t>Early-stage planning or structuring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Choosing the right financing 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Drafting and negotiating investment</a:t>
                      </a:r>
                    </a:p>
                    <a:p>
                      <a:pPr algn="ctr"/>
                      <a:r>
                        <a:rPr lang="en-US" sz="1200" dirty="0">
                          <a:solidFill>
                            <a:schemeClr val="tx1"/>
                          </a:solidFill>
                        </a:rPr>
                        <a:t>agreements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Navigating regulatory and compliance issues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Dealing with investors and other matters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Exit strategies and liquidity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7446623"/>
                  </a:ext>
                </a:extLst>
              </a:tr>
              <a:tr h="370840">
                <a:tc>
                  <a:txBody>
                    <a:bodyPr/>
                    <a:lstStyle/>
                    <a:p>
                      <a:pPr algn="ctr"/>
                      <a:r>
                        <a:rPr lang="en-US" sz="1100" dirty="0">
                          <a:solidFill>
                            <a:schemeClr val="tx1"/>
                          </a:solidFill>
                        </a:rPr>
                        <a:t>As soon as you start thinking about how to raise capital for your business, it's a good idea to consult an attorney. They can help you structure your business appropriately (e.g., LLC or corporation) to facilitate investment.</a:t>
                      </a:r>
                    </a:p>
                    <a:p>
                      <a:pPr algn="ct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solidFill>
                        </a:rPr>
                        <a:t>When you start evaluating financing options (loans, revenue-based financing, equity or convertible debt) or your investors (venture capital, angel investment, crowdfunding), an attorney can help you understand the legal implications of each 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solidFill>
                        </a:rPr>
                        <a:t>When you are ready to negotiate terms with potential investors, lenders, or other financial partners, an attorney should be involved in drafting and negotiating term sheets and final agreements.</a:t>
                      </a:r>
                    </a:p>
                    <a:p>
                      <a:pPr algn="ct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solidFill>
                        </a:rPr>
                        <a:t>If you’re considering fundraising methods that may have complex regulatory requirements, such as equity crowdfunding, or if you're raising capital from investors in different states or countries, an attorney can help you comply with securities laws and other regulations.</a:t>
                      </a:r>
                    </a:p>
                    <a:p>
                      <a:pPr algn="ct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solidFill>
                        </a:rPr>
                        <a:t>Once you've secured capital, an attorney can help you maintain investor relations by preparing shareholder agreements, offering legal guidance on governance issues, and advising on issues like stock option plans.</a:t>
                      </a:r>
                    </a:p>
                    <a:p>
                      <a:pPr algn="ct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solidFill>
                        </a:rPr>
                        <a:t>When considering an exit, such as a sale of the business or an IPO, it’s often useful or essential to have an attorney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683227"/>
                  </a:ext>
                </a:extLst>
              </a:tr>
            </a:tbl>
          </a:graphicData>
        </a:graphic>
      </p:graphicFrame>
      <p:sp>
        <p:nvSpPr>
          <p:cNvPr id="21" name="TextBox 20">
            <a:extLst>
              <a:ext uri="{FF2B5EF4-FFF2-40B4-BE49-F238E27FC236}">
                <a16:creationId xmlns:a16="http://schemas.microsoft.com/office/drawing/2014/main" id="{35CF7F21-42D6-9AC1-F2DE-6AA06B7C97CA}"/>
              </a:ext>
            </a:extLst>
          </p:cNvPr>
          <p:cNvSpPr txBox="1"/>
          <p:nvPr/>
        </p:nvSpPr>
        <p:spPr>
          <a:xfrm>
            <a:off x="0" y="1692602"/>
            <a:ext cx="1208296" cy="523220"/>
          </a:xfrm>
          <a:prstGeom prst="rect">
            <a:avLst/>
          </a:prstGeom>
          <a:noFill/>
        </p:spPr>
        <p:txBody>
          <a:bodyPr wrap="square">
            <a:spAutoFit/>
          </a:bodyPr>
          <a:lstStyle/>
          <a:p>
            <a:pPr algn="ctr"/>
            <a:r>
              <a:rPr lang="en-US" sz="1400" b="1" dirty="0"/>
              <a:t>Start of business</a:t>
            </a:r>
          </a:p>
        </p:txBody>
      </p:sp>
      <p:sp>
        <p:nvSpPr>
          <p:cNvPr id="22" name="TextBox 21">
            <a:extLst>
              <a:ext uri="{FF2B5EF4-FFF2-40B4-BE49-F238E27FC236}">
                <a16:creationId xmlns:a16="http://schemas.microsoft.com/office/drawing/2014/main" id="{FD2F7E14-8E24-D63A-37FC-136564C1BC16}"/>
              </a:ext>
            </a:extLst>
          </p:cNvPr>
          <p:cNvSpPr txBox="1"/>
          <p:nvPr/>
        </p:nvSpPr>
        <p:spPr>
          <a:xfrm>
            <a:off x="7935704" y="1692602"/>
            <a:ext cx="1208296" cy="523220"/>
          </a:xfrm>
          <a:prstGeom prst="rect">
            <a:avLst/>
          </a:prstGeom>
          <a:noFill/>
        </p:spPr>
        <p:txBody>
          <a:bodyPr wrap="square">
            <a:spAutoFit/>
          </a:bodyPr>
          <a:lstStyle/>
          <a:p>
            <a:pPr algn="ctr"/>
            <a:r>
              <a:rPr lang="en-US" sz="1400" b="1" dirty="0"/>
              <a:t>Company exit</a:t>
            </a:r>
          </a:p>
        </p:txBody>
      </p:sp>
      <p:cxnSp>
        <p:nvCxnSpPr>
          <p:cNvPr id="23" name="Straight Arrow Connector 22">
            <a:extLst>
              <a:ext uri="{FF2B5EF4-FFF2-40B4-BE49-F238E27FC236}">
                <a16:creationId xmlns:a16="http://schemas.microsoft.com/office/drawing/2014/main" id="{3B8AF388-D4CB-071E-2CCE-54DD4465701C}"/>
              </a:ext>
            </a:extLst>
          </p:cNvPr>
          <p:cNvCxnSpPr>
            <a:cxnSpLocks/>
            <a:stCxn id="21" idx="3"/>
            <a:endCxn id="22" idx="1"/>
          </p:cNvCxnSpPr>
          <p:nvPr/>
        </p:nvCxnSpPr>
        <p:spPr>
          <a:xfrm>
            <a:off x="1208296" y="1954212"/>
            <a:ext cx="6727408"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372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1146199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02276"/>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Summary</a:t>
            </a:r>
            <a:endParaRPr lang="en-US" sz="2000" dirty="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5" name="TextBox 4">
            <a:extLst>
              <a:ext uri="{FF2B5EF4-FFF2-40B4-BE49-F238E27FC236}">
                <a16:creationId xmlns:a16="http://schemas.microsoft.com/office/drawing/2014/main" id="{984CED34-2492-5932-1A44-7165EA9B2B7C}"/>
              </a:ext>
            </a:extLst>
          </p:cNvPr>
          <p:cNvSpPr txBox="1"/>
          <p:nvPr/>
        </p:nvSpPr>
        <p:spPr>
          <a:xfrm>
            <a:off x="328555" y="1132859"/>
            <a:ext cx="8486887" cy="5262979"/>
          </a:xfrm>
          <a:prstGeom prst="rect">
            <a:avLst/>
          </a:prstGeom>
          <a:noFill/>
        </p:spPr>
        <p:txBody>
          <a:bodyPr wrap="square">
            <a:spAutoFit/>
          </a:bodyPr>
          <a:lstStyle/>
          <a:p>
            <a:pPr marL="285750" indent="-285750">
              <a:buFont typeface="Arial" panose="020B0604020202020204" pitchFamily="34" charset="0"/>
              <a:buChar char="•"/>
            </a:pPr>
            <a:r>
              <a:rPr lang="en-US" sz="1600" dirty="0"/>
              <a:t>Equity-based financing is a major way that businesses can grow or address issues, but it requires them to </a:t>
            </a:r>
            <a:r>
              <a:rPr lang="en-US" sz="1600" b="1" dirty="0"/>
              <a:t>give up a share of ownership in the business</a:t>
            </a:r>
            <a:r>
              <a:rPr lang="en-US" sz="1600" dirty="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Equity-based financing can come in </a:t>
            </a:r>
            <a:r>
              <a:rPr lang="en-US" sz="1600" b="1" dirty="0"/>
              <a:t>different forms </a:t>
            </a:r>
            <a:r>
              <a:rPr lang="en-US" sz="1600" dirty="0"/>
              <a:t>– including in hybrid forms that include both debt- and equity-based elements;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Different types of investors</a:t>
            </a:r>
            <a:r>
              <a:rPr lang="en-US" sz="1600" dirty="0"/>
              <a:t> including angel investors, venture capital, incubators, and accelerators might offer equity-based investment;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Obtaining equity-based investment requires the company going through a </a:t>
            </a:r>
            <a:r>
              <a:rPr lang="en-US" sz="1600" b="1" dirty="0"/>
              <a:t>due diligence </a:t>
            </a:r>
            <a:r>
              <a:rPr lang="en-US" sz="1600" dirty="0"/>
              <a:t>process;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a:t>
            </a:r>
            <a:r>
              <a:rPr lang="en-US" sz="1600" b="1" dirty="0"/>
              <a:t>process</a:t>
            </a:r>
            <a:r>
              <a:rPr lang="en-US" sz="1600" dirty="0"/>
              <a:t> of obtaining equity-based financing involves a series of steps but can also be grouped into various “rounds”;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a:t>
            </a:r>
            <a:r>
              <a:rPr lang="en-US" sz="1600" b="1" dirty="0"/>
              <a:t>valuation</a:t>
            </a:r>
            <a:r>
              <a:rPr lang="en-US" sz="1600" dirty="0"/>
              <a:t> of a business is a key aspect of getting equity-based financing and there are different methods to valuation;</a:t>
            </a:r>
          </a:p>
          <a:p>
            <a:endParaRPr lang="en-US" sz="1600" dirty="0"/>
          </a:p>
          <a:p>
            <a:pPr marL="285750" indent="-285750">
              <a:buFont typeface="Arial" panose="020B0604020202020204" pitchFamily="34" charset="0"/>
              <a:buChar char="•"/>
            </a:pPr>
            <a:r>
              <a:rPr lang="en-US" sz="1600" dirty="0"/>
              <a:t>Equity-based financing is governed by a variety of rules/regulations, and it can be a complicated process; working with an </a:t>
            </a:r>
            <a:r>
              <a:rPr lang="en-US" sz="1600" b="1" dirty="0"/>
              <a:t>attorney </a:t>
            </a:r>
            <a:r>
              <a:rPr lang="en-US" sz="1600" dirty="0"/>
              <a:t>when it seeks equity-based financing is critically important for a small business.</a:t>
            </a:r>
          </a:p>
        </p:txBody>
      </p:sp>
    </p:spTree>
    <p:extLst>
      <p:ext uri="{BB962C8B-B14F-4D97-AF65-F5344CB8AC3E}">
        <p14:creationId xmlns:p14="http://schemas.microsoft.com/office/powerpoint/2010/main" val="313468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25873" y="3865301"/>
            <a:ext cx="1214277"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869554" y="3818993"/>
            <a:ext cx="1003380"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solidFill>
            <a:srgbClr val="2785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04A60E7-C0B4-2E52-C028-E0EEC98226F8}"/>
              </a:ext>
            </a:extLst>
          </p:cNvPr>
          <p:cNvSpPr txBox="1"/>
          <p:nvPr/>
        </p:nvSpPr>
        <p:spPr>
          <a:xfrm>
            <a:off x="5414941" y="645357"/>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spTree>
    <p:extLst>
      <p:ext uri="{BB962C8B-B14F-4D97-AF65-F5344CB8AC3E}">
        <p14:creationId xmlns:p14="http://schemas.microsoft.com/office/powerpoint/2010/main" val="4148049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2878163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25873" y="3865301"/>
            <a:ext cx="1214277"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869554" y="3818993"/>
            <a:ext cx="1003380"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4A60E7-C0B4-2E52-C028-E0EEC98226F8}"/>
              </a:ext>
            </a:extLst>
          </p:cNvPr>
          <p:cNvSpPr txBox="1"/>
          <p:nvPr/>
        </p:nvSpPr>
        <p:spPr>
          <a:xfrm>
            <a:off x="5414941" y="645357"/>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607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25873" y="3865301"/>
            <a:ext cx="1214277"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869554" y="3818993"/>
            <a:ext cx="1003380"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B88F32BA-AED1-3A9B-806D-06C9E248F44F}"/>
              </a:ext>
            </a:extLst>
          </p:cNvPr>
          <p:cNvSpPr/>
          <p:nvPr/>
        </p:nvSpPr>
        <p:spPr>
          <a:xfrm>
            <a:off x="-2" y="-3796"/>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FD4871D-9272-2AD0-05A5-5FDBB104E582}"/>
              </a:ext>
            </a:extLst>
          </p:cNvPr>
          <p:cNvSpPr/>
          <p:nvPr/>
        </p:nvSpPr>
        <p:spPr>
          <a:xfrm>
            <a:off x="3576041" y="1584768"/>
            <a:ext cx="5267845" cy="40800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logo with a couple of people climbing a mountain&#10;&#10;Description automatically generated">
            <a:extLst>
              <a:ext uri="{FF2B5EF4-FFF2-40B4-BE49-F238E27FC236}">
                <a16:creationId xmlns:a16="http://schemas.microsoft.com/office/drawing/2014/main" id="{E724DA8C-DDCA-F53B-8534-58F1B8C13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307" y="1719424"/>
            <a:ext cx="1574829" cy="1258754"/>
          </a:xfrm>
          <a:prstGeom prst="rect">
            <a:avLst/>
          </a:prstGeom>
        </p:spPr>
      </p:pic>
      <p:sp>
        <p:nvSpPr>
          <p:cNvPr id="25" name="TextBox 24">
            <a:extLst>
              <a:ext uri="{FF2B5EF4-FFF2-40B4-BE49-F238E27FC236}">
                <a16:creationId xmlns:a16="http://schemas.microsoft.com/office/drawing/2014/main" id="{6CAFDE83-C756-9ADA-2A81-C78DAEEEDD69}"/>
              </a:ext>
            </a:extLst>
          </p:cNvPr>
          <p:cNvSpPr txBox="1"/>
          <p:nvPr/>
        </p:nvSpPr>
        <p:spPr>
          <a:xfrm>
            <a:off x="3656774" y="3019550"/>
            <a:ext cx="5072447" cy="2554545"/>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Next steps</a:t>
            </a: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After receiving equity-based financing, it might be time for the business to consider additional financing (see the </a:t>
            </a:r>
            <a:r>
              <a:rPr lang="en-US" sz="1600" u="sng" dirty="0">
                <a:latin typeface="Poppins" panose="00000500000000000000" pitchFamily="2" charset="0"/>
                <a:cs typeface="Poppins" panose="00000500000000000000" pitchFamily="2" charset="0"/>
              </a:rPr>
              <a:t>Debt- and Other Financing </a:t>
            </a:r>
            <a:r>
              <a:rPr lang="en-US" sz="1600" dirty="0">
                <a:latin typeface="Poppins" panose="00000500000000000000" pitchFamily="2" charset="0"/>
                <a:cs typeface="Poppins" panose="00000500000000000000" pitchFamily="2" charset="0"/>
              </a:rPr>
              <a:t>presentation) or to envision the future direction for the business via the </a:t>
            </a:r>
            <a:r>
              <a:rPr lang="en-US" sz="1600" u="sng" dirty="0">
                <a:latin typeface="Poppins" panose="00000500000000000000" pitchFamily="2" charset="0"/>
                <a:cs typeface="Poppins" panose="00000500000000000000" pitchFamily="2" charset="0"/>
              </a:rPr>
              <a:t>Business Idea Sketch</a:t>
            </a:r>
            <a:r>
              <a:rPr lang="en-US" sz="1600" dirty="0">
                <a:latin typeface="Poppins" panose="00000500000000000000" pitchFamily="2" charset="0"/>
                <a:cs typeface="Poppins" panose="00000500000000000000" pitchFamily="2" charset="0"/>
              </a:rPr>
              <a:t> presentation. Finally, we note that a business seeking equity-based investment might be a potential candidate for an ESOP – see the </a:t>
            </a:r>
            <a:r>
              <a:rPr lang="en-US" sz="1600" u="sng" dirty="0">
                <a:latin typeface="Poppins" panose="00000500000000000000" pitchFamily="2" charset="0"/>
                <a:cs typeface="Poppins" panose="00000500000000000000" pitchFamily="2" charset="0"/>
              </a:rPr>
              <a:t>ESOP</a:t>
            </a:r>
            <a:r>
              <a:rPr lang="en-US" sz="1600" dirty="0">
                <a:latin typeface="Poppins" panose="00000500000000000000" pitchFamily="2" charset="0"/>
                <a:cs typeface="Poppins" panose="00000500000000000000" pitchFamily="2" charset="0"/>
              </a:rPr>
              <a:t> presentation. </a:t>
            </a:r>
            <a:endParaRPr lang="en-US" sz="1600" dirty="0">
              <a:solidFill>
                <a:schemeClr val="tx1"/>
              </a:solidFill>
              <a:latin typeface="Poppins" panose="00000500000000000000" pitchFamily="2" charset="0"/>
              <a:cs typeface="Poppins" panose="00000500000000000000" pitchFamily="2" charset="0"/>
            </a:endParaRP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solidFill>
            <a:srgbClr val="2785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solidFill>
            <a:srgbClr val="2785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04A60E7-C0B4-2E52-C028-E0EEC98226F8}"/>
              </a:ext>
            </a:extLst>
          </p:cNvPr>
          <p:cNvSpPr txBox="1"/>
          <p:nvPr/>
        </p:nvSpPr>
        <p:spPr>
          <a:xfrm>
            <a:off x="5414941" y="645357"/>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solidFill>
            <a:srgbClr val="2785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spTree>
    <p:extLst>
      <p:ext uri="{BB962C8B-B14F-4D97-AF65-F5344CB8AC3E}">
        <p14:creationId xmlns:p14="http://schemas.microsoft.com/office/powerpoint/2010/main" val="65942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263221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580415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Basics of equity-based investment</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How to attract equity-based investors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Overview of process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Relevant rules and regulations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Valuation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Equity-based agreements, terms, and instruments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Exit strategies and liquidity events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Getting help from attorneys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Tree>
    <p:extLst>
      <p:ext uri="{BB962C8B-B14F-4D97-AF65-F5344CB8AC3E}">
        <p14:creationId xmlns:p14="http://schemas.microsoft.com/office/powerpoint/2010/main" val="142559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09" y="80139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What is equity-based investment?</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5" name="TextBox 4">
            <a:extLst>
              <a:ext uri="{FF2B5EF4-FFF2-40B4-BE49-F238E27FC236}">
                <a16:creationId xmlns:a16="http://schemas.microsoft.com/office/drawing/2014/main" id="{0F4FED25-224C-D90F-8A0C-F9EAC2FC0095}"/>
              </a:ext>
            </a:extLst>
          </p:cNvPr>
          <p:cNvSpPr txBox="1"/>
          <p:nvPr/>
        </p:nvSpPr>
        <p:spPr>
          <a:xfrm>
            <a:off x="429763" y="1502397"/>
            <a:ext cx="8284463" cy="5139869"/>
          </a:xfrm>
          <a:prstGeom prst="rect">
            <a:avLst/>
          </a:prstGeom>
          <a:noFill/>
        </p:spPr>
        <p:txBody>
          <a:bodyPr wrap="square" rtlCol="0">
            <a:spAutoFit/>
          </a:bodyPr>
          <a:lstStyle/>
          <a:p>
            <a:pPr algn="ctr"/>
            <a:r>
              <a:rPr lang="en-US" sz="2000" dirty="0">
                <a:latin typeface="Poppins" panose="00000500000000000000" pitchFamily="2" charset="0"/>
                <a:cs typeface="Poppins" panose="00000500000000000000" pitchFamily="2" charset="0"/>
              </a:rPr>
              <a:t>Equity-based investors provide money in exchange for a share of ownership of the company.</a:t>
            </a:r>
          </a:p>
          <a:p>
            <a:pPr algn="ctr"/>
            <a:endParaRPr lang="en-US" sz="2000"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algn="ctr"/>
            <a:r>
              <a:rPr lang="en-US" sz="2400" b="1" dirty="0">
                <a:latin typeface="Poppins" panose="00000500000000000000" pitchFamily="2" charset="0"/>
                <a:cs typeface="Poppins" panose="00000500000000000000" pitchFamily="2" charset="0"/>
              </a:rPr>
              <a:t>Why equity-based investment?</a:t>
            </a:r>
          </a:p>
          <a:p>
            <a:pPr algn="ctr"/>
            <a:endParaRPr lang="en-US" sz="2400" b="1" dirty="0">
              <a:latin typeface="Poppins" panose="00000500000000000000" pitchFamily="2" charset="0"/>
              <a:cs typeface="Poppins" panose="00000500000000000000" pitchFamily="2" charset="0"/>
            </a:endParaRPr>
          </a:p>
          <a:p>
            <a:pPr algn="ctr"/>
            <a:r>
              <a:rPr lang="en-US" sz="2000" dirty="0">
                <a:latin typeface="Poppins" panose="00000500000000000000" pitchFamily="2" charset="0"/>
                <a:cs typeface="Poppins" panose="00000500000000000000" pitchFamily="2" charset="0"/>
              </a:rPr>
              <a:t>There are key advantages and disadvantages of equity-based investment (in comparison to other forms of financing – see the </a:t>
            </a:r>
            <a:r>
              <a:rPr lang="en-US" sz="2000" u="sng" dirty="0">
                <a:latin typeface="Poppins" panose="00000500000000000000" pitchFamily="2" charset="0"/>
                <a:cs typeface="Poppins" panose="00000500000000000000" pitchFamily="2" charset="0"/>
              </a:rPr>
              <a:t>Introduction to Financing</a:t>
            </a:r>
            <a:r>
              <a:rPr lang="en-US" sz="2000" dirty="0">
                <a:latin typeface="Poppins" panose="00000500000000000000" pitchFamily="2" charset="0"/>
                <a:cs typeface="Poppins" panose="00000500000000000000" pitchFamily="2" charset="0"/>
              </a:rPr>
              <a:t> lecture) to business owners, including the ability to avoid making loan payments (preserving cash), preserving cash in critical growth stages of business, and getting experienced investors who can provide insight and connections; however, equity-based investment often comes with the meaningful loss of ownership in one business and loss of flexibility in how to run one’s business.</a:t>
            </a:r>
          </a:p>
          <a:p>
            <a:pPr algn="ctr"/>
            <a:endParaRPr lang="en-US" sz="2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6665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09" y="80139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What is equity-based investment?</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5" name="TextBox 4">
            <a:extLst>
              <a:ext uri="{FF2B5EF4-FFF2-40B4-BE49-F238E27FC236}">
                <a16:creationId xmlns:a16="http://schemas.microsoft.com/office/drawing/2014/main" id="{0F4FED25-224C-D90F-8A0C-F9EAC2FC0095}"/>
              </a:ext>
            </a:extLst>
          </p:cNvPr>
          <p:cNvSpPr txBox="1"/>
          <p:nvPr/>
        </p:nvSpPr>
        <p:spPr>
          <a:xfrm>
            <a:off x="429763" y="1502397"/>
            <a:ext cx="8284463" cy="4832092"/>
          </a:xfrm>
          <a:prstGeom prst="rect">
            <a:avLst/>
          </a:prstGeom>
          <a:noFill/>
        </p:spPr>
        <p:txBody>
          <a:bodyPr wrap="square" rtlCol="0">
            <a:spAutoFit/>
          </a:bodyPr>
          <a:lstStyle/>
          <a:p>
            <a:pPr algn="ctr"/>
            <a:r>
              <a:rPr lang="en-US" sz="2000" dirty="0">
                <a:latin typeface="Poppins" panose="00000500000000000000" pitchFamily="2" charset="0"/>
                <a:cs typeface="Poppins" panose="00000500000000000000" pitchFamily="2" charset="0"/>
              </a:rPr>
              <a:t>Equity-based investors provide money in exchange for a share of ownership of the company.</a:t>
            </a:r>
          </a:p>
          <a:p>
            <a:pPr algn="ctr"/>
            <a:endParaRPr lang="en-US" sz="2000"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algn="ctr"/>
            <a:r>
              <a:rPr lang="en-US" sz="2400" b="1" dirty="0">
                <a:latin typeface="Poppins" panose="00000500000000000000" pitchFamily="2" charset="0"/>
                <a:cs typeface="Poppins" panose="00000500000000000000" pitchFamily="2" charset="0"/>
              </a:rPr>
              <a:t>Why equity-based investment?</a:t>
            </a:r>
          </a:p>
          <a:p>
            <a:pPr algn="ctr"/>
            <a:endParaRPr lang="en-US" sz="2400" b="1" dirty="0">
              <a:latin typeface="Poppins" panose="00000500000000000000" pitchFamily="2" charset="0"/>
              <a:cs typeface="Poppins" panose="00000500000000000000" pitchFamily="2" charset="0"/>
            </a:endParaRPr>
          </a:p>
          <a:p>
            <a:pPr algn="ctr"/>
            <a:r>
              <a:rPr lang="en-US" sz="2000" dirty="0">
                <a:latin typeface="Poppins" panose="00000500000000000000" pitchFamily="2" charset="0"/>
                <a:cs typeface="Poppins" panose="00000500000000000000" pitchFamily="2" charset="0"/>
              </a:rPr>
              <a:t>There are key advantages and disadvantages of equity-based investment (in comparison to other forms of financing – see the </a:t>
            </a:r>
            <a:r>
              <a:rPr lang="en-US" sz="2000" u="sng" dirty="0">
                <a:latin typeface="Poppins" panose="00000500000000000000" pitchFamily="2" charset="0"/>
                <a:cs typeface="Poppins" panose="00000500000000000000" pitchFamily="2" charset="0"/>
              </a:rPr>
              <a:t>Introduction to Financing</a:t>
            </a:r>
            <a:r>
              <a:rPr lang="en-US" sz="2000" dirty="0">
                <a:latin typeface="Poppins" panose="00000500000000000000" pitchFamily="2" charset="0"/>
                <a:cs typeface="Poppins" panose="00000500000000000000" pitchFamily="2" charset="0"/>
              </a:rPr>
              <a:t> lecture), including the ability to avoid making loan payments (preserving cash), there being no repayment obligation (except in certain cases), and getting experienced investors who can provide insight and connections; however, equity-based investment often comes with the meaningful loss of equity in one business and loss of flexibility in how to run one’s business.</a:t>
            </a:r>
          </a:p>
        </p:txBody>
      </p:sp>
      <p:sp>
        <p:nvSpPr>
          <p:cNvPr id="3" name="Rectangle 2">
            <a:extLst>
              <a:ext uri="{FF2B5EF4-FFF2-40B4-BE49-F238E27FC236}">
                <a16:creationId xmlns:a16="http://schemas.microsoft.com/office/drawing/2014/main" id="{2331D0C0-9130-FA52-817E-B4B74916941E}"/>
              </a:ext>
            </a:extLst>
          </p:cNvPr>
          <p:cNvSpPr/>
          <p:nvPr/>
        </p:nvSpPr>
        <p:spPr>
          <a:xfrm>
            <a:off x="0" y="0"/>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B3E7479-A5B5-53FF-1734-1B03B4417F79}"/>
              </a:ext>
            </a:extLst>
          </p:cNvPr>
          <p:cNvSpPr/>
          <p:nvPr/>
        </p:nvSpPr>
        <p:spPr>
          <a:xfrm>
            <a:off x="2429921" y="1243940"/>
            <a:ext cx="4229100" cy="39112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logo with a couple of people climbing a mountain&#10;&#10;Description automatically generated">
            <a:extLst>
              <a:ext uri="{FF2B5EF4-FFF2-40B4-BE49-F238E27FC236}">
                <a16:creationId xmlns:a16="http://schemas.microsoft.com/office/drawing/2014/main" id="{71B40105-C31A-BE01-86E9-0FFB3E773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79" y="1481558"/>
            <a:ext cx="1574829" cy="1258754"/>
          </a:xfrm>
          <a:prstGeom prst="rect">
            <a:avLst/>
          </a:prstGeom>
        </p:spPr>
      </p:pic>
      <p:sp>
        <p:nvSpPr>
          <p:cNvPr id="7" name="TextBox 6">
            <a:extLst>
              <a:ext uri="{FF2B5EF4-FFF2-40B4-BE49-F238E27FC236}">
                <a16:creationId xmlns:a16="http://schemas.microsoft.com/office/drawing/2014/main" id="{9DE5B5FD-F8BC-9124-F47E-A0688AFD962F}"/>
              </a:ext>
            </a:extLst>
          </p:cNvPr>
          <p:cNvSpPr txBox="1"/>
          <p:nvPr/>
        </p:nvSpPr>
        <p:spPr>
          <a:xfrm>
            <a:off x="2970205" y="2963527"/>
            <a:ext cx="3144279" cy="1815882"/>
          </a:xfrm>
          <a:prstGeom prst="rect">
            <a:avLst/>
          </a:prstGeom>
          <a:noFill/>
        </p:spPr>
        <p:txBody>
          <a:bodyPr wrap="square">
            <a:spAutoFit/>
          </a:bodyPr>
          <a:lstStyle/>
          <a:p>
            <a:pPr algn="ctr"/>
            <a:r>
              <a:rPr lang="en-US" sz="1600" b="1" dirty="0">
                <a:solidFill>
                  <a:schemeClr val="tx1"/>
                </a:solidFill>
                <a:latin typeface="Poppins" panose="00000500000000000000" pitchFamily="2" charset="0"/>
                <a:cs typeface="Poppins" panose="00000500000000000000" pitchFamily="2" charset="0"/>
              </a:rPr>
              <a:t>Other forms of financing</a:t>
            </a:r>
          </a:p>
          <a:p>
            <a:pPr algn="ctr"/>
            <a:r>
              <a:rPr lang="en-US" sz="1600" dirty="0">
                <a:latin typeface="Poppins" panose="00000500000000000000" pitchFamily="2" charset="0"/>
                <a:cs typeface="Poppins" panose="00000500000000000000" pitchFamily="2" charset="0"/>
              </a:rPr>
              <a:t>There are other forms of financing for entrepreneurs and the advantages/ disadvantages of each are covered in the </a:t>
            </a:r>
            <a:r>
              <a:rPr lang="en-US" sz="1600" u="sng" dirty="0">
                <a:latin typeface="Poppins" panose="00000500000000000000" pitchFamily="2" charset="0"/>
                <a:cs typeface="Poppins" panose="00000500000000000000" pitchFamily="2" charset="0"/>
              </a:rPr>
              <a:t>Introduction to Financing</a:t>
            </a:r>
            <a:r>
              <a:rPr lang="en-US" sz="1600" dirty="0">
                <a:latin typeface="Poppins" panose="00000500000000000000" pitchFamily="2" charset="0"/>
                <a:cs typeface="Poppins" panose="00000500000000000000" pitchFamily="2" charset="0"/>
              </a:rPr>
              <a:t> lecture.</a:t>
            </a:r>
            <a:endParaRPr lang="en-US" sz="1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477589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Poppins"/>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C7E91C39EF5B499751B0661CD21A4E" ma:contentTypeVersion="4" ma:contentTypeDescription="Create a new document." ma:contentTypeScope="" ma:versionID="692d79fc11a9144e36ecc0d174caf2ce">
  <xsd:schema xmlns:xsd="http://www.w3.org/2001/XMLSchema" xmlns:xs="http://www.w3.org/2001/XMLSchema" xmlns:p="http://schemas.microsoft.com/office/2006/metadata/properties" xmlns:ns2="10799513-0051-438b-8717-9f0c4fe6a907" targetNamespace="http://schemas.microsoft.com/office/2006/metadata/properties" ma:root="true" ma:fieldsID="8b647acd8a64dd43c1e92b8b8fa040c0" ns2:_="">
    <xsd:import namespace="10799513-0051-438b-8717-9f0c4fe6a9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99513-0051-438b-8717-9f0c4fe6a9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0521D8-E64D-4E3B-82A2-D97164BF9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99513-0051-438b-8717-9f0c4fe6a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2CCFBF-F4DC-44CC-AAF2-E506CDF64058}">
  <ds:schemaRefs>
    <ds:schemaRef ds:uri="http://schemas.microsoft.com/sharepoint/v3/contenttype/forms"/>
  </ds:schemaRefs>
</ds:datastoreItem>
</file>

<file path=customXml/itemProps3.xml><?xml version="1.0" encoding="utf-8"?>
<ds:datastoreItem xmlns:ds="http://schemas.openxmlformats.org/officeDocument/2006/customXml" ds:itemID="{5FFD20F6-C967-4778-9874-610D36AC75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23512</TotalTime>
  <Words>7714</Words>
  <Application>Microsoft Office PowerPoint</Application>
  <PresentationFormat>On-screen Show (4:3)</PresentationFormat>
  <Paragraphs>852</Paragraphs>
  <Slides>52</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Aptos</vt:lpstr>
      <vt:lpstr>Arial</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Glosenberg, Alexander</dc:creator>
  <cp:lastModifiedBy>Glosenberg, Alexander</cp:lastModifiedBy>
  <cp:revision>639</cp:revision>
  <cp:lastPrinted>2024-10-22T23:51:59Z</cp:lastPrinted>
  <dcterms:created xsi:type="dcterms:W3CDTF">2024-10-09T23:37:00Z</dcterms:created>
  <dcterms:modified xsi:type="dcterms:W3CDTF">2025-02-03T22:53:18Z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0x0101005EC7E91C39EF5B499751B0661CD21A4E</vt:lpwstr>
  </property>
</Properties>
</file>