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8"/>
  </p:notesMasterIdLst>
  <p:sldIdLst>
    <p:sldId id="256" r:id="rId5"/>
    <p:sldId id="428" r:id="rId6"/>
    <p:sldId id="429" r:id="rId7"/>
    <p:sldId id="367" r:id="rId8"/>
    <p:sldId id="635" r:id="rId9"/>
    <p:sldId id="265" r:id="rId10"/>
    <p:sldId id="612" r:id="rId11"/>
    <p:sldId id="607" r:id="rId12"/>
    <p:sldId id="608" r:id="rId13"/>
    <p:sldId id="609" r:id="rId14"/>
    <p:sldId id="613" r:id="rId15"/>
    <p:sldId id="610" r:id="rId16"/>
    <p:sldId id="611" r:id="rId17"/>
    <p:sldId id="614" r:id="rId18"/>
    <p:sldId id="619" r:id="rId19"/>
    <p:sldId id="620" r:id="rId20"/>
    <p:sldId id="621" r:id="rId21"/>
    <p:sldId id="615" r:id="rId22"/>
    <p:sldId id="622" r:id="rId23"/>
    <p:sldId id="624" r:id="rId24"/>
    <p:sldId id="616" r:id="rId25"/>
    <p:sldId id="625" r:id="rId26"/>
    <p:sldId id="626" r:id="rId27"/>
    <p:sldId id="627" r:id="rId28"/>
    <p:sldId id="623" r:id="rId29"/>
    <p:sldId id="628" r:id="rId30"/>
    <p:sldId id="629" r:id="rId31"/>
    <p:sldId id="630" r:id="rId32"/>
    <p:sldId id="617" r:id="rId33"/>
    <p:sldId id="632" r:id="rId34"/>
    <p:sldId id="618" r:id="rId35"/>
    <p:sldId id="545" r:id="rId36"/>
    <p:sldId id="634"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02D118-19D6-6772-AB93-6D7819D00357}" name="Glosenberg, Alexander" initials="AG" userId="S::Alexander.Glosenberg@lmu.edu::f8e39dbe-5a2d-4cea-964f-a6e2ccc4f70b" providerId="AD"/>
  <p188:author id="{75A25772-8DF3-436B-C1C0-5499E7E41296}" name="Miranda Rodriguez" initials="MR" userId="S::miranda@thecenterbylendistry.org::99bc4226-6f35-4293-a452-c0f617a1ebf8" providerId="AD"/>
  <p188:author id="{2DA790BD-FB97-B474-C439-DCA18AC5F06D}" name="Marina Garcia" initials="MG" userId="S::marina.garcia@thecenterbylendistry.org::6bc00be0-b331-4b40-a5c2-02e4a2e133a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88C9"/>
    <a:srgbClr val="2D7AB4"/>
    <a:srgbClr val="F6B021"/>
    <a:srgbClr val="4D3A12"/>
    <a:srgbClr val="C1CA2F"/>
    <a:srgbClr val="233973"/>
    <a:srgbClr val="D3D8D4"/>
    <a:srgbClr val="F7AF21"/>
    <a:srgbClr val="8C8C8C"/>
    <a:srgbClr val="C33E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87995" autoAdjust="0"/>
  </p:normalViewPr>
  <p:slideViewPr>
    <p:cSldViewPr snapToGrid="0">
      <p:cViewPr varScale="1">
        <p:scale>
          <a:sx n="94" d="100"/>
          <a:sy n="94" d="100"/>
        </p:scale>
        <p:origin x="195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7CC750-E870-4F40-8409-D9AA4350557C}" type="datetimeFigureOut">
              <a:rPr lang="en-US" smtClean="0"/>
              <a:t>2/3/2025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337DBB-0B83-438C-BC68-DE72AFE8E986}" type="slidenum">
              <a:rPr lang="en-US" smtClean="0"/>
              <a:t>‹#›</a:t>
            </a:fld>
            <a:endParaRPr lang="en-US"/>
          </a:p>
        </p:txBody>
      </p:sp>
    </p:spTree>
    <p:extLst>
      <p:ext uri="{BB962C8B-B14F-4D97-AF65-F5344CB8AC3E}">
        <p14:creationId xmlns:p14="http://schemas.microsoft.com/office/powerpoint/2010/main" val="3386537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1</a:t>
            </a:fld>
            <a:endParaRPr lang="en-US"/>
          </a:p>
        </p:txBody>
      </p:sp>
    </p:spTree>
    <p:extLst>
      <p:ext uri="{BB962C8B-B14F-4D97-AF65-F5344CB8AC3E}">
        <p14:creationId xmlns:p14="http://schemas.microsoft.com/office/powerpoint/2010/main" val="2683045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13</a:t>
            </a:fld>
            <a:endParaRPr lang="en-US"/>
          </a:p>
        </p:txBody>
      </p:sp>
    </p:spTree>
    <p:extLst>
      <p:ext uri="{BB962C8B-B14F-4D97-AF65-F5344CB8AC3E}">
        <p14:creationId xmlns:p14="http://schemas.microsoft.com/office/powerpoint/2010/main" val="847984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14</a:t>
            </a:fld>
            <a:endParaRPr lang="en-US"/>
          </a:p>
        </p:txBody>
      </p:sp>
    </p:spTree>
    <p:extLst>
      <p:ext uri="{BB962C8B-B14F-4D97-AF65-F5344CB8AC3E}">
        <p14:creationId xmlns:p14="http://schemas.microsoft.com/office/powerpoint/2010/main" val="2378568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15</a:t>
            </a:fld>
            <a:endParaRPr lang="en-US"/>
          </a:p>
        </p:txBody>
      </p:sp>
    </p:spTree>
    <p:extLst>
      <p:ext uri="{BB962C8B-B14F-4D97-AF65-F5344CB8AC3E}">
        <p14:creationId xmlns:p14="http://schemas.microsoft.com/office/powerpoint/2010/main" val="1914669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16</a:t>
            </a:fld>
            <a:endParaRPr lang="en-US"/>
          </a:p>
        </p:txBody>
      </p:sp>
    </p:spTree>
    <p:extLst>
      <p:ext uri="{BB962C8B-B14F-4D97-AF65-F5344CB8AC3E}">
        <p14:creationId xmlns:p14="http://schemas.microsoft.com/office/powerpoint/2010/main" val="173205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17</a:t>
            </a:fld>
            <a:endParaRPr lang="en-US"/>
          </a:p>
        </p:txBody>
      </p:sp>
    </p:spTree>
    <p:extLst>
      <p:ext uri="{BB962C8B-B14F-4D97-AF65-F5344CB8AC3E}">
        <p14:creationId xmlns:p14="http://schemas.microsoft.com/office/powerpoint/2010/main" val="1666135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18</a:t>
            </a:fld>
            <a:endParaRPr lang="en-US"/>
          </a:p>
        </p:txBody>
      </p:sp>
    </p:spTree>
    <p:extLst>
      <p:ext uri="{BB962C8B-B14F-4D97-AF65-F5344CB8AC3E}">
        <p14:creationId xmlns:p14="http://schemas.microsoft.com/office/powerpoint/2010/main" val="1957337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19</a:t>
            </a:fld>
            <a:endParaRPr lang="en-US"/>
          </a:p>
        </p:txBody>
      </p:sp>
    </p:spTree>
    <p:extLst>
      <p:ext uri="{BB962C8B-B14F-4D97-AF65-F5344CB8AC3E}">
        <p14:creationId xmlns:p14="http://schemas.microsoft.com/office/powerpoint/2010/main" val="3762528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20</a:t>
            </a:fld>
            <a:endParaRPr lang="en-US"/>
          </a:p>
        </p:txBody>
      </p:sp>
    </p:spTree>
    <p:extLst>
      <p:ext uri="{BB962C8B-B14F-4D97-AF65-F5344CB8AC3E}">
        <p14:creationId xmlns:p14="http://schemas.microsoft.com/office/powerpoint/2010/main" val="620807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21</a:t>
            </a:fld>
            <a:endParaRPr lang="en-US"/>
          </a:p>
        </p:txBody>
      </p:sp>
    </p:spTree>
    <p:extLst>
      <p:ext uri="{BB962C8B-B14F-4D97-AF65-F5344CB8AC3E}">
        <p14:creationId xmlns:p14="http://schemas.microsoft.com/office/powerpoint/2010/main" val="1745542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22</a:t>
            </a:fld>
            <a:endParaRPr lang="en-US"/>
          </a:p>
        </p:txBody>
      </p:sp>
    </p:spTree>
    <p:extLst>
      <p:ext uri="{BB962C8B-B14F-4D97-AF65-F5344CB8AC3E}">
        <p14:creationId xmlns:p14="http://schemas.microsoft.com/office/powerpoint/2010/main" val="159774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4</a:t>
            </a:fld>
            <a:endParaRPr lang="en-US"/>
          </a:p>
        </p:txBody>
      </p:sp>
    </p:spTree>
    <p:extLst>
      <p:ext uri="{BB962C8B-B14F-4D97-AF65-F5344CB8AC3E}">
        <p14:creationId xmlns:p14="http://schemas.microsoft.com/office/powerpoint/2010/main" val="1339491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23</a:t>
            </a:fld>
            <a:endParaRPr lang="en-US"/>
          </a:p>
        </p:txBody>
      </p:sp>
    </p:spTree>
    <p:extLst>
      <p:ext uri="{BB962C8B-B14F-4D97-AF65-F5344CB8AC3E}">
        <p14:creationId xmlns:p14="http://schemas.microsoft.com/office/powerpoint/2010/main" val="23096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24</a:t>
            </a:fld>
            <a:endParaRPr lang="en-US"/>
          </a:p>
        </p:txBody>
      </p:sp>
    </p:spTree>
    <p:extLst>
      <p:ext uri="{BB962C8B-B14F-4D97-AF65-F5344CB8AC3E}">
        <p14:creationId xmlns:p14="http://schemas.microsoft.com/office/powerpoint/2010/main" val="1631197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25</a:t>
            </a:fld>
            <a:endParaRPr lang="en-US"/>
          </a:p>
        </p:txBody>
      </p:sp>
    </p:spTree>
    <p:extLst>
      <p:ext uri="{BB962C8B-B14F-4D97-AF65-F5344CB8AC3E}">
        <p14:creationId xmlns:p14="http://schemas.microsoft.com/office/powerpoint/2010/main" val="1195303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26</a:t>
            </a:fld>
            <a:endParaRPr lang="en-US"/>
          </a:p>
        </p:txBody>
      </p:sp>
    </p:spTree>
    <p:extLst>
      <p:ext uri="{BB962C8B-B14F-4D97-AF65-F5344CB8AC3E}">
        <p14:creationId xmlns:p14="http://schemas.microsoft.com/office/powerpoint/2010/main" val="2404122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27</a:t>
            </a:fld>
            <a:endParaRPr lang="en-US"/>
          </a:p>
        </p:txBody>
      </p:sp>
    </p:spTree>
    <p:extLst>
      <p:ext uri="{BB962C8B-B14F-4D97-AF65-F5344CB8AC3E}">
        <p14:creationId xmlns:p14="http://schemas.microsoft.com/office/powerpoint/2010/main" val="3053685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28</a:t>
            </a:fld>
            <a:endParaRPr lang="en-US"/>
          </a:p>
        </p:txBody>
      </p:sp>
    </p:spTree>
    <p:extLst>
      <p:ext uri="{BB962C8B-B14F-4D97-AF65-F5344CB8AC3E}">
        <p14:creationId xmlns:p14="http://schemas.microsoft.com/office/powerpoint/2010/main" val="18605498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29</a:t>
            </a:fld>
            <a:endParaRPr lang="en-US"/>
          </a:p>
        </p:txBody>
      </p:sp>
    </p:spTree>
    <p:extLst>
      <p:ext uri="{BB962C8B-B14F-4D97-AF65-F5344CB8AC3E}">
        <p14:creationId xmlns:p14="http://schemas.microsoft.com/office/powerpoint/2010/main" val="25664226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30</a:t>
            </a:fld>
            <a:endParaRPr lang="en-US"/>
          </a:p>
        </p:txBody>
      </p:sp>
    </p:spTree>
    <p:extLst>
      <p:ext uri="{BB962C8B-B14F-4D97-AF65-F5344CB8AC3E}">
        <p14:creationId xmlns:p14="http://schemas.microsoft.com/office/powerpoint/2010/main" val="20662543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31</a:t>
            </a:fld>
            <a:endParaRPr lang="en-US"/>
          </a:p>
        </p:txBody>
      </p:sp>
    </p:spTree>
    <p:extLst>
      <p:ext uri="{BB962C8B-B14F-4D97-AF65-F5344CB8AC3E}">
        <p14:creationId xmlns:p14="http://schemas.microsoft.com/office/powerpoint/2010/main" val="253993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6</a:t>
            </a:fld>
            <a:endParaRPr lang="en-US"/>
          </a:p>
        </p:txBody>
      </p:sp>
    </p:spTree>
    <p:extLst>
      <p:ext uri="{BB962C8B-B14F-4D97-AF65-F5344CB8AC3E}">
        <p14:creationId xmlns:p14="http://schemas.microsoft.com/office/powerpoint/2010/main" val="1352254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7</a:t>
            </a:fld>
            <a:endParaRPr lang="en-US"/>
          </a:p>
        </p:txBody>
      </p:sp>
    </p:spTree>
    <p:extLst>
      <p:ext uri="{BB962C8B-B14F-4D97-AF65-F5344CB8AC3E}">
        <p14:creationId xmlns:p14="http://schemas.microsoft.com/office/powerpoint/2010/main" val="4190013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8</a:t>
            </a:fld>
            <a:endParaRPr lang="en-US"/>
          </a:p>
        </p:txBody>
      </p:sp>
    </p:spTree>
    <p:extLst>
      <p:ext uri="{BB962C8B-B14F-4D97-AF65-F5344CB8AC3E}">
        <p14:creationId xmlns:p14="http://schemas.microsoft.com/office/powerpoint/2010/main" val="3846038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9</a:t>
            </a:fld>
            <a:endParaRPr lang="en-US"/>
          </a:p>
        </p:txBody>
      </p:sp>
    </p:spTree>
    <p:extLst>
      <p:ext uri="{BB962C8B-B14F-4D97-AF65-F5344CB8AC3E}">
        <p14:creationId xmlns:p14="http://schemas.microsoft.com/office/powerpoint/2010/main" val="1490615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10</a:t>
            </a:fld>
            <a:endParaRPr lang="en-US"/>
          </a:p>
        </p:txBody>
      </p:sp>
    </p:spTree>
    <p:extLst>
      <p:ext uri="{BB962C8B-B14F-4D97-AF65-F5344CB8AC3E}">
        <p14:creationId xmlns:p14="http://schemas.microsoft.com/office/powerpoint/2010/main" val="1426629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11</a:t>
            </a:fld>
            <a:endParaRPr lang="en-US"/>
          </a:p>
        </p:txBody>
      </p:sp>
    </p:spTree>
    <p:extLst>
      <p:ext uri="{BB962C8B-B14F-4D97-AF65-F5344CB8AC3E}">
        <p14:creationId xmlns:p14="http://schemas.microsoft.com/office/powerpoint/2010/main" val="2815017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12</a:t>
            </a:fld>
            <a:endParaRPr lang="en-US"/>
          </a:p>
        </p:txBody>
      </p:sp>
    </p:spTree>
    <p:extLst>
      <p:ext uri="{BB962C8B-B14F-4D97-AF65-F5344CB8AC3E}">
        <p14:creationId xmlns:p14="http://schemas.microsoft.com/office/powerpoint/2010/main" val="2448013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C47400-E557-492C-86D1-E30A5214F330}" type="datetime1">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08563-C900-41CC-A033-8EED90B9B7A2}" type="slidenum">
              <a:rPr lang="en-US" smtClean="0"/>
              <a:t>‹#›</a:t>
            </a:fld>
            <a:endParaRPr lang="en-US"/>
          </a:p>
        </p:txBody>
      </p:sp>
    </p:spTree>
    <p:extLst>
      <p:ext uri="{BB962C8B-B14F-4D97-AF65-F5344CB8AC3E}">
        <p14:creationId xmlns:p14="http://schemas.microsoft.com/office/powerpoint/2010/main" val="1511828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2D6FFC-3D90-486D-89CB-8B78C0706D98}" type="datetime1">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08563-C900-41CC-A033-8EED90B9B7A2}" type="slidenum">
              <a:rPr lang="en-US" smtClean="0"/>
              <a:t>‹#›</a:t>
            </a:fld>
            <a:endParaRPr lang="en-US"/>
          </a:p>
        </p:txBody>
      </p:sp>
    </p:spTree>
    <p:extLst>
      <p:ext uri="{BB962C8B-B14F-4D97-AF65-F5344CB8AC3E}">
        <p14:creationId xmlns:p14="http://schemas.microsoft.com/office/powerpoint/2010/main" val="731298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091A63-ACD3-4E9C-AF7C-1F7F9B2F8FCD}" type="datetime1">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08563-C900-41CC-A033-8EED90B9B7A2}" type="slidenum">
              <a:rPr lang="en-US" smtClean="0"/>
              <a:t>‹#›</a:t>
            </a:fld>
            <a:endParaRPr lang="en-US"/>
          </a:p>
        </p:txBody>
      </p:sp>
    </p:spTree>
    <p:extLst>
      <p:ext uri="{BB962C8B-B14F-4D97-AF65-F5344CB8AC3E}">
        <p14:creationId xmlns:p14="http://schemas.microsoft.com/office/powerpoint/2010/main" val="2712044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440E31-FB23-49FD-B737-E9E9297EF9AA}" type="datetime1">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08563-C900-41CC-A033-8EED90B9B7A2}" type="slidenum">
              <a:rPr lang="en-US" smtClean="0"/>
              <a:t>‹#›</a:t>
            </a:fld>
            <a:endParaRPr lang="en-US"/>
          </a:p>
        </p:txBody>
      </p:sp>
    </p:spTree>
    <p:extLst>
      <p:ext uri="{BB962C8B-B14F-4D97-AF65-F5344CB8AC3E}">
        <p14:creationId xmlns:p14="http://schemas.microsoft.com/office/powerpoint/2010/main" val="3490464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63CB05-5486-4CE5-92C4-03E8AA7F9497}" type="datetime1">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08563-C900-41CC-A033-8EED90B9B7A2}" type="slidenum">
              <a:rPr lang="en-US" smtClean="0"/>
              <a:t>‹#›</a:t>
            </a:fld>
            <a:endParaRPr lang="en-US"/>
          </a:p>
        </p:txBody>
      </p:sp>
    </p:spTree>
    <p:extLst>
      <p:ext uri="{BB962C8B-B14F-4D97-AF65-F5344CB8AC3E}">
        <p14:creationId xmlns:p14="http://schemas.microsoft.com/office/powerpoint/2010/main" val="4137485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DE8D77-A33A-435E-8ED9-057CB763222D}" type="datetime1">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908563-C900-41CC-A033-8EED90B9B7A2}" type="slidenum">
              <a:rPr lang="en-US" smtClean="0"/>
              <a:t>‹#›</a:t>
            </a:fld>
            <a:endParaRPr lang="en-US"/>
          </a:p>
        </p:txBody>
      </p:sp>
    </p:spTree>
    <p:extLst>
      <p:ext uri="{BB962C8B-B14F-4D97-AF65-F5344CB8AC3E}">
        <p14:creationId xmlns:p14="http://schemas.microsoft.com/office/powerpoint/2010/main" val="2909125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A364D8-A4DE-48E0-925D-66BEE3BAC07A}" type="datetime1">
              <a:rPr lang="en-US" smtClean="0"/>
              <a:t>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908563-C900-41CC-A033-8EED90B9B7A2}" type="slidenum">
              <a:rPr lang="en-US" smtClean="0"/>
              <a:t>‹#›</a:t>
            </a:fld>
            <a:endParaRPr lang="en-US"/>
          </a:p>
        </p:txBody>
      </p:sp>
    </p:spTree>
    <p:extLst>
      <p:ext uri="{BB962C8B-B14F-4D97-AF65-F5344CB8AC3E}">
        <p14:creationId xmlns:p14="http://schemas.microsoft.com/office/powerpoint/2010/main" val="2584200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CCBCE3-1B40-49AC-BF71-ED2F755F830F}" type="datetime1">
              <a:rPr lang="en-US" smtClean="0"/>
              <a:t>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908563-C900-41CC-A033-8EED90B9B7A2}" type="slidenum">
              <a:rPr lang="en-US" smtClean="0"/>
              <a:t>‹#›</a:t>
            </a:fld>
            <a:endParaRPr lang="en-US"/>
          </a:p>
        </p:txBody>
      </p:sp>
    </p:spTree>
    <p:extLst>
      <p:ext uri="{BB962C8B-B14F-4D97-AF65-F5344CB8AC3E}">
        <p14:creationId xmlns:p14="http://schemas.microsoft.com/office/powerpoint/2010/main" val="3963845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B55BC9-B11A-4865-916E-E721AEE13650}" type="datetime1">
              <a:rPr lang="en-US" smtClean="0"/>
              <a:t>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908563-C900-41CC-A033-8EED90B9B7A2}" type="slidenum">
              <a:rPr lang="en-US" smtClean="0"/>
              <a:t>‹#›</a:t>
            </a:fld>
            <a:endParaRPr lang="en-US"/>
          </a:p>
        </p:txBody>
      </p:sp>
    </p:spTree>
    <p:extLst>
      <p:ext uri="{BB962C8B-B14F-4D97-AF65-F5344CB8AC3E}">
        <p14:creationId xmlns:p14="http://schemas.microsoft.com/office/powerpoint/2010/main" val="3566094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DCA3F3-89D1-4D5A-80C5-F9786F4C089F}" type="datetime1">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908563-C900-41CC-A033-8EED90B9B7A2}" type="slidenum">
              <a:rPr lang="en-US" smtClean="0"/>
              <a:t>‹#›</a:t>
            </a:fld>
            <a:endParaRPr lang="en-US"/>
          </a:p>
        </p:txBody>
      </p:sp>
    </p:spTree>
    <p:extLst>
      <p:ext uri="{BB962C8B-B14F-4D97-AF65-F5344CB8AC3E}">
        <p14:creationId xmlns:p14="http://schemas.microsoft.com/office/powerpoint/2010/main" val="2667155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34FE66-3D3C-4717-B267-0F9EB0E8938B}" type="datetime1">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908563-C900-41CC-A033-8EED90B9B7A2}" type="slidenum">
              <a:rPr lang="en-US" smtClean="0"/>
              <a:t>‹#›</a:t>
            </a:fld>
            <a:endParaRPr lang="en-US"/>
          </a:p>
        </p:txBody>
      </p:sp>
    </p:spTree>
    <p:extLst>
      <p:ext uri="{BB962C8B-B14F-4D97-AF65-F5344CB8AC3E}">
        <p14:creationId xmlns:p14="http://schemas.microsoft.com/office/powerpoint/2010/main" val="3569006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452ACCB-93A1-48F6-AE65-1FC230E02081}" type="datetime1">
              <a:rPr lang="en-US" smtClean="0"/>
              <a:t>2/3/2025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1908563-C900-41CC-A033-8EED90B9B7A2}" type="slidenum">
              <a:rPr lang="en-US" smtClean="0"/>
              <a:t>‹#›</a:t>
            </a:fld>
            <a:endParaRPr lang="en-US"/>
          </a:p>
        </p:txBody>
      </p:sp>
    </p:spTree>
    <p:extLst>
      <p:ext uri="{BB962C8B-B14F-4D97-AF65-F5344CB8AC3E}">
        <p14:creationId xmlns:p14="http://schemas.microsoft.com/office/powerpoint/2010/main" val="624942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5;p1">
            <a:extLst>
              <a:ext uri="{FF2B5EF4-FFF2-40B4-BE49-F238E27FC236}">
                <a16:creationId xmlns:a16="http://schemas.microsoft.com/office/drawing/2014/main" id="{2262E45B-3F17-0243-7546-19E282E8CD31}"/>
              </a:ext>
            </a:extLst>
          </p:cNvPr>
          <p:cNvSpPr/>
          <p:nvPr/>
        </p:nvSpPr>
        <p:spPr>
          <a:xfrm>
            <a:off x="3173861" y="265360"/>
            <a:ext cx="2962656" cy="1225111"/>
          </a:xfrm>
          <a:custGeom>
            <a:avLst/>
            <a:gdLst/>
            <a:ahLst/>
            <a:cxnLst/>
            <a:rect l="l" t="t" r="r" b="b"/>
            <a:pathLst>
              <a:path w="6440489" h="2714068" extrusionOk="0">
                <a:moveTo>
                  <a:pt x="0" y="0"/>
                </a:moveTo>
                <a:lnTo>
                  <a:pt x="6440489" y="0"/>
                </a:lnTo>
                <a:lnTo>
                  <a:pt x="6440489" y="2714069"/>
                </a:lnTo>
                <a:lnTo>
                  <a:pt x="0" y="2714069"/>
                </a:lnTo>
                <a:lnTo>
                  <a:pt x="0" y="0"/>
                </a:lnTo>
                <a:close/>
              </a:path>
            </a:pathLst>
          </a:custGeom>
          <a:blipFill rotWithShape="1">
            <a:blip r:embed="rId3">
              <a:alphaModFix/>
            </a:blip>
            <a:stretch>
              <a:fillRect/>
            </a:stretch>
          </a:blipFill>
          <a:ln>
            <a:noFill/>
          </a:ln>
        </p:spPr>
        <p:txBody>
          <a:bodyPr/>
          <a:lstStyle/>
          <a:p>
            <a:endParaRPr lang="en-US" dirty="0"/>
          </a:p>
        </p:txBody>
      </p:sp>
      <p:sp>
        <p:nvSpPr>
          <p:cNvPr id="5" name="Google Shape;94;p1">
            <a:extLst>
              <a:ext uri="{FF2B5EF4-FFF2-40B4-BE49-F238E27FC236}">
                <a16:creationId xmlns:a16="http://schemas.microsoft.com/office/drawing/2014/main" id="{18976BE1-DF2A-9884-FE6F-BCB8B9BE8600}"/>
              </a:ext>
            </a:extLst>
          </p:cNvPr>
          <p:cNvSpPr/>
          <p:nvPr/>
        </p:nvSpPr>
        <p:spPr>
          <a:xfrm>
            <a:off x="4043436" y="5120667"/>
            <a:ext cx="1223507" cy="1159989"/>
          </a:xfrm>
          <a:custGeom>
            <a:avLst/>
            <a:gdLst/>
            <a:ahLst/>
            <a:cxnLst/>
            <a:rect l="l" t="t" r="r" b="b"/>
            <a:pathLst>
              <a:path w="1475961" h="1475961" extrusionOk="0">
                <a:moveTo>
                  <a:pt x="0" y="0"/>
                </a:moveTo>
                <a:lnTo>
                  <a:pt x="1475961" y="0"/>
                </a:lnTo>
                <a:lnTo>
                  <a:pt x="1475961" y="1475962"/>
                </a:lnTo>
                <a:lnTo>
                  <a:pt x="0" y="1475962"/>
                </a:lnTo>
                <a:lnTo>
                  <a:pt x="0" y="0"/>
                </a:lnTo>
                <a:close/>
              </a:path>
            </a:pathLst>
          </a:custGeom>
          <a:blipFill rotWithShape="1">
            <a:blip r:embed="rId4">
              <a:alphaModFix/>
            </a:blip>
            <a:stretch>
              <a:fillRect/>
            </a:stretch>
          </a:blipFill>
          <a:ln>
            <a:noFill/>
          </a:ln>
        </p:spPr>
        <p:txBody>
          <a:bodyPr/>
          <a:lstStyle/>
          <a:p>
            <a:endParaRPr lang="en-US" dirty="0"/>
          </a:p>
        </p:txBody>
      </p:sp>
      <p:pic>
        <p:nvPicPr>
          <p:cNvPr id="8" name="Picture 7">
            <a:extLst>
              <a:ext uri="{FF2B5EF4-FFF2-40B4-BE49-F238E27FC236}">
                <a16:creationId xmlns:a16="http://schemas.microsoft.com/office/drawing/2014/main" id="{A94EC4CA-DF99-77D9-FFB4-C870BF880BED}"/>
              </a:ext>
            </a:extLst>
          </p:cNvPr>
          <p:cNvPicPr>
            <a:picLocks noChangeAspect="1"/>
          </p:cNvPicPr>
          <p:nvPr/>
        </p:nvPicPr>
        <p:blipFill>
          <a:blip r:embed="rId5"/>
          <a:stretch>
            <a:fillRect/>
          </a:stretch>
        </p:blipFill>
        <p:spPr>
          <a:xfrm>
            <a:off x="6612094" y="176951"/>
            <a:ext cx="2288181" cy="2212983"/>
          </a:xfrm>
          <a:prstGeom prst="rect">
            <a:avLst/>
          </a:prstGeom>
        </p:spPr>
      </p:pic>
      <p:pic>
        <p:nvPicPr>
          <p:cNvPr id="9" name="Picture 8">
            <a:extLst>
              <a:ext uri="{FF2B5EF4-FFF2-40B4-BE49-F238E27FC236}">
                <a16:creationId xmlns:a16="http://schemas.microsoft.com/office/drawing/2014/main" id="{314B3F1C-9645-CC71-E1B5-6F851A4E5760}"/>
              </a:ext>
            </a:extLst>
          </p:cNvPr>
          <p:cNvPicPr>
            <a:picLocks noChangeAspect="1"/>
          </p:cNvPicPr>
          <p:nvPr/>
        </p:nvPicPr>
        <p:blipFill>
          <a:blip r:embed="rId6"/>
          <a:stretch>
            <a:fillRect/>
          </a:stretch>
        </p:blipFill>
        <p:spPr>
          <a:xfrm>
            <a:off x="6612094" y="4953836"/>
            <a:ext cx="1487553" cy="1493649"/>
          </a:xfrm>
          <a:prstGeom prst="rect">
            <a:avLst/>
          </a:prstGeom>
        </p:spPr>
      </p:pic>
      <p:pic>
        <p:nvPicPr>
          <p:cNvPr id="1026" name="Picture 2" descr="Lendistry | Small Business Lending">
            <a:extLst>
              <a:ext uri="{FF2B5EF4-FFF2-40B4-BE49-F238E27FC236}">
                <a16:creationId xmlns:a16="http://schemas.microsoft.com/office/drawing/2014/main" id="{779F8FE4-A7AC-9469-28AA-1BBB7C9CAE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6884" y="5213017"/>
            <a:ext cx="2579561" cy="9752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F8336B47-A3CA-EAB4-B9C4-F46B03CE802E}"/>
              </a:ext>
            </a:extLst>
          </p:cNvPr>
          <p:cNvPicPr>
            <a:picLocks noChangeAspect="1"/>
          </p:cNvPicPr>
          <p:nvPr/>
        </p:nvPicPr>
        <p:blipFill>
          <a:blip r:embed="rId5"/>
          <a:stretch>
            <a:fillRect/>
          </a:stretch>
        </p:blipFill>
        <p:spPr>
          <a:xfrm flipH="1">
            <a:off x="326840" y="41970"/>
            <a:ext cx="2288180" cy="2212982"/>
          </a:xfrm>
          <a:prstGeom prst="rect">
            <a:avLst/>
          </a:prstGeom>
        </p:spPr>
      </p:pic>
      <p:sp>
        <p:nvSpPr>
          <p:cNvPr id="11" name="TextBox 10">
            <a:extLst>
              <a:ext uri="{FF2B5EF4-FFF2-40B4-BE49-F238E27FC236}">
                <a16:creationId xmlns:a16="http://schemas.microsoft.com/office/drawing/2014/main" id="{D01AA938-CF71-8034-D494-E42DB01C7CBB}"/>
              </a:ext>
            </a:extLst>
          </p:cNvPr>
          <p:cNvSpPr txBox="1"/>
          <p:nvPr/>
        </p:nvSpPr>
        <p:spPr>
          <a:xfrm>
            <a:off x="1165289" y="2021909"/>
            <a:ext cx="7200236" cy="1077218"/>
          </a:xfrm>
          <a:prstGeom prst="rect">
            <a:avLst/>
          </a:prstGeom>
          <a:noFill/>
        </p:spPr>
        <p:txBody>
          <a:bodyPr wrap="square" rtlCol="0">
            <a:spAutoFit/>
          </a:bodyPr>
          <a:lstStyle/>
          <a:p>
            <a:pPr algn="ctr"/>
            <a:r>
              <a:rPr lang="en-US" sz="3200" b="1" dirty="0">
                <a:latin typeface="Poppins" panose="00000500000000000000" pitchFamily="2" charset="0"/>
                <a:cs typeface="Poppins" panose="00000500000000000000" pitchFamily="2" charset="0"/>
              </a:rPr>
              <a:t>Basics of bookkeeping and digitizing records</a:t>
            </a:r>
          </a:p>
        </p:txBody>
      </p:sp>
      <p:sp>
        <p:nvSpPr>
          <p:cNvPr id="12" name="TextBox 11">
            <a:extLst>
              <a:ext uri="{FF2B5EF4-FFF2-40B4-BE49-F238E27FC236}">
                <a16:creationId xmlns:a16="http://schemas.microsoft.com/office/drawing/2014/main" id="{C5738597-5906-1610-9C88-DA2C03EC4C0F}"/>
              </a:ext>
            </a:extLst>
          </p:cNvPr>
          <p:cNvSpPr txBox="1"/>
          <p:nvPr/>
        </p:nvSpPr>
        <p:spPr>
          <a:xfrm>
            <a:off x="0" y="3413646"/>
            <a:ext cx="9144000" cy="830997"/>
          </a:xfrm>
          <a:prstGeom prst="rect">
            <a:avLst/>
          </a:prstGeom>
          <a:gradFill flip="none" rotWithShape="1">
            <a:gsLst>
              <a:gs pos="0">
                <a:srgbClr val="233973"/>
              </a:gs>
              <a:gs pos="36000">
                <a:srgbClr val="C1CA2F"/>
              </a:gs>
              <a:gs pos="84000">
                <a:srgbClr val="67ACBC"/>
              </a:gs>
              <a:gs pos="100000">
                <a:srgbClr val="558E8E">
                  <a:lumMod val="96000"/>
                  <a:lumOff val="4000"/>
                </a:srgbClr>
              </a:gs>
              <a:gs pos="59000">
                <a:srgbClr val="F7AF21"/>
              </a:gs>
            </a:gsLst>
            <a:lin ang="0" scaled="1"/>
            <a:tileRect/>
          </a:gradFill>
        </p:spPr>
        <p:txBody>
          <a:bodyPr wrap="square" rtlCol="0">
            <a:spAutoFit/>
          </a:bodyPr>
          <a:lstStyle/>
          <a:p>
            <a:pPr algn="ctr"/>
            <a:r>
              <a:rPr lang="en-US" sz="2400" b="1" dirty="0">
                <a:latin typeface="Poppins" panose="00000500000000000000" pitchFamily="2" charset="0"/>
                <a:cs typeface="Poppins" panose="00000500000000000000" pitchFamily="2" charset="0"/>
              </a:rPr>
              <a:t>REACH Hub</a:t>
            </a:r>
            <a:endParaRPr lang="en-US" sz="2400" dirty="0">
              <a:latin typeface="Poppins" panose="00000500000000000000" pitchFamily="2" charset="0"/>
              <a:cs typeface="Poppins" panose="00000500000000000000" pitchFamily="2" charset="0"/>
            </a:endParaRPr>
          </a:p>
          <a:p>
            <a:pPr algn="ctr"/>
            <a:r>
              <a:rPr lang="en-US" sz="2400" dirty="0">
                <a:latin typeface="Poppins" panose="00000500000000000000" pitchFamily="2" charset="0"/>
                <a:cs typeface="Poppins" panose="00000500000000000000" pitchFamily="2" charset="0"/>
              </a:rPr>
              <a:t>Resources for Entrepreneurship Advising &amp; Coaching</a:t>
            </a:r>
          </a:p>
        </p:txBody>
      </p:sp>
    </p:spTree>
    <p:extLst>
      <p:ext uri="{BB962C8B-B14F-4D97-AF65-F5344CB8AC3E}">
        <p14:creationId xmlns:p14="http://schemas.microsoft.com/office/powerpoint/2010/main" val="2843064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96545"/>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Basics of bookkeeping</a:t>
            </a:r>
            <a:endParaRPr lang="en-US" sz="2000" b="1" dirty="0">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95BA4A66-A137-DD37-E7B4-42AA4611EE2B}"/>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Basics of bookkeeping</a:t>
            </a:r>
          </a:p>
        </p:txBody>
      </p:sp>
      <p:sp>
        <p:nvSpPr>
          <p:cNvPr id="5" name="TextBox 4">
            <a:extLst>
              <a:ext uri="{FF2B5EF4-FFF2-40B4-BE49-F238E27FC236}">
                <a16:creationId xmlns:a16="http://schemas.microsoft.com/office/drawing/2014/main" id="{D2A9D9E8-C281-8431-02AE-4B71AEFAAD6E}"/>
              </a:ext>
            </a:extLst>
          </p:cNvPr>
          <p:cNvSpPr txBox="1"/>
          <p:nvPr/>
        </p:nvSpPr>
        <p:spPr>
          <a:xfrm>
            <a:off x="187213" y="1193090"/>
            <a:ext cx="8683409" cy="646331"/>
          </a:xfrm>
          <a:prstGeom prst="rect">
            <a:avLst/>
          </a:prstGeom>
          <a:noFill/>
        </p:spPr>
        <p:txBody>
          <a:bodyPr wrap="square">
            <a:spAutoFit/>
          </a:bodyPr>
          <a:lstStyle/>
          <a:p>
            <a:pPr algn="ctr"/>
            <a:r>
              <a:rPr lang="en-US" dirty="0"/>
              <a:t>The key components of bookkeeping can also be understood as five separate activities:</a:t>
            </a:r>
          </a:p>
        </p:txBody>
      </p:sp>
      <p:sp>
        <p:nvSpPr>
          <p:cNvPr id="13" name="TextBox 12">
            <a:extLst>
              <a:ext uri="{FF2B5EF4-FFF2-40B4-BE49-F238E27FC236}">
                <a16:creationId xmlns:a16="http://schemas.microsoft.com/office/drawing/2014/main" id="{9A84AAF6-7209-ECB6-26DB-96A59FCC56C2}"/>
              </a:ext>
            </a:extLst>
          </p:cNvPr>
          <p:cNvSpPr txBox="1"/>
          <p:nvPr/>
        </p:nvSpPr>
        <p:spPr>
          <a:xfrm>
            <a:off x="230294" y="2049715"/>
            <a:ext cx="8683409" cy="4278094"/>
          </a:xfrm>
          <a:prstGeom prst="rect">
            <a:avLst/>
          </a:prstGeom>
          <a:noFill/>
        </p:spPr>
        <p:txBody>
          <a:bodyPr wrap="square">
            <a:spAutoFit/>
          </a:bodyPr>
          <a:lstStyle/>
          <a:p>
            <a:pPr marL="342900" indent="-342900">
              <a:buFont typeface="+mj-lt"/>
              <a:buAutoNum type="arabicPeriod"/>
            </a:pPr>
            <a:r>
              <a:rPr lang="en-US" sz="1600" b="1" dirty="0"/>
              <a:t>Recording transactions: </a:t>
            </a:r>
            <a:r>
              <a:rPr lang="en-US" sz="1600" dirty="0"/>
              <a:t>Track all income (sales, fees, interest) and expenses (rent, utilities, supplies). Ensure every transaction is documented with receipts, invoices, or bank statements.</a:t>
            </a:r>
          </a:p>
          <a:p>
            <a:pPr marL="342900" indent="-342900">
              <a:buFont typeface="+mj-lt"/>
              <a:buAutoNum type="arabicPeriod"/>
            </a:pPr>
            <a:endParaRPr lang="en-US" sz="1600" dirty="0"/>
          </a:p>
          <a:p>
            <a:pPr marL="342900" indent="-342900">
              <a:buFont typeface="+mj-lt"/>
              <a:buAutoNum type="arabicPeriod"/>
            </a:pPr>
            <a:r>
              <a:rPr lang="en-US" sz="1600" b="1" dirty="0"/>
              <a:t>Organizing financial records: </a:t>
            </a:r>
            <a:r>
              <a:rPr lang="en-US" sz="1600" dirty="0"/>
              <a:t>Classify transactions into categories like revenue, expenses, assets, liabilities, and equity. </a:t>
            </a:r>
          </a:p>
          <a:p>
            <a:pPr marL="342900" indent="-342900">
              <a:buFont typeface="+mj-lt"/>
              <a:buAutoNum type="arabicPeriod"/>
            </a:pPr>
            <a:endParaRPr lang="en-US" sz="1600" b="1" dirty="0"/>
          </a:p>
          <a:p>
            <a:pPr marL="342900" indent="-342900">
              <a:buFont typeface="+mj-lt"/>
              <a:buAutoNum type="arabicPeriod"/>
            </a:pPr>
            <a:r>
              <a:rPr lang="en-US" sz="1600" b="1" dirty="0"/>
              <a:t>Reconciling accounts: </a:t>
            </a:r>
            <a:r>
              <a:rPr lang="en-US" sz="1600" dirty="0"/>
              <a:t>Match financial records with bank statements to ensure accuracy and identify discrepancies.</a:t>
            </a:r>
          </a:p>
          <a:p>
            <a:pPr marL="342900" indent="-342900">
              <a:buFont typeface="+mj-lt"/>
              <a:buAutoNum type="arabicPeriod"/>
            </a:pPr>
            <a:endParaRPr lang="en-US" sz="1600" b="1" dirty="0"/>
          </a:p>
          <a:p>
            <a:pPr marL="342900" indent="-342900">
              <a:buFont typeface="+mj-lt"/>
              <a:buAutoNum type="arabicPeriod"/>
            </a:pPr>
            <a:r>
              <a:rPr lang="en-US" sz="1600" b="1" dirty="0"/>
              <a:t>Tracking accounts payable and receivable: </a:t>
            </a:r>
            <a:r>
              <a:rPr lang="en-US" sz="1600" dirty="0"/>
              <a:t>Accounts payable represents money your business owes to suppliers or vendors while accounts receivable represents money owed to your business by customers.</a:t>
            </a:r>
          </a:p>
          <a:p>
            <a:pPr marL="342900" indent="-342900">
              <a:buFont typeface="+mj-lt"/>
              <a:buAutoNum type="arabicPeriod"/>
            </a:pPr>
            <a:endParaRPr lang="en-US" sz="1600" dirty="0"/>
          </a:p>
          <a:p>
            <a:pPr marL="342900" indent="-342900">
              <a:buFont typeface="+mj-lt"/>
              <a:buAutoNum type="arabicPeriod"/>
            </a:pPr>
            <a:r>
              <a:rPr lang="en-US" sz="1600" b="1" dirty="0"/>
              <a:t>Maintaining financial statements: </a:t>
            </a:r>
            <a:r>
              <a:rPr lang="en-US" sz="1600" dirty="0"/>
              <a:t>This includes the income statement, balance sheet, and cash flow statement (see the </a:t>
            </a:r>
            <a:r>
              <a:rPr lang="en-US" sz="1600" u="sng" dirty="0"/>
              <a:t>Introduction to Financial Management</a:t>
            </a:r>
            <a:r>
              <a:rPr lang="en-US" sz="1600" dirty="0"/>
              <a:t> presentation).</a:t>
            </a:r>
          </a:p>
        </p:txBody>
      </p:sp>
    </p:spTree>
    <p:extLst>
      <p:ext uri="{BB962C8B-B14F-4D97-AF65-F5344CB8AC3E}">
        <p14:creationId xmlns:p14="http://schemas.microsoft.com/office/powerpoint/2010/main" val="142770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96545"/>
            <a:ext cx="8769573" cy="4419158"/>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Overview</a:t>
            </a:r>
            <a:endParaRPr lang="en-US" sz="2000" b="1" dirty="0">
              <a:latin typeface="Poppins" panose="00000500000000000000" pitchFamily="2" charset="0"/>
              <a:cs typeface="Poppins" panose="00000500000000000000" pitchFamily="2" charset="0"/>
            </a:endParaRPr>
          </a:p>
          <a:p>
            <a:pPr algn="ct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What is bookkeeping?</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Types of business records and best-practices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Digitizing business records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Security and compliance issues</a:t>
            </a:r>
          </a:p>
          <a:p>
            <a:pPr marL="514350" indent="-514350">
              <a:lnSpc>
                <a:spcPct val="150000"/>
              </a:lnSpc>
              <a:buFontTx/>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Example of bookkeeping &amp; digitization</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Working with a bookkeeper/software</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Summary</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What’s next</a:t>
            </a:r>
          </a:p>
        </p:txBody>
      </p:sp>
      <p:sp>
        <p:nvSpPr>
          <p:cNvPr id="4" name="TextBox 3">
            <a:extLst>
              <a:ext uri="{FF2B5EF4-FFF2-40B4-BE49-F238E27FC236}">
                <a16:creationId xmlns:a16="http://schemas.microsoft.com/office/drawing/2014/main" id="{95BA4A66-A137-DD37-E7B4-42AA4611EE2B}"/>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Basics of bookkeeping</a:t>
            </a:r>
          </a:p>
        </p:txBody>
      </p:sp>
    </p:spTree>
    <p:extLst>
      <p:ext uri="{BB962C8B-B14F-4D97-AF65-F5344CB8AC3E}">
        <p14:creationId xmlns:p14="http://schemas.microsoft.com/office/powerpoint/2010/main" val="24522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29105"/>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Types of business records</a:t>
            </a:r>
            <a:endParaRPr lang="en-US" sz="2000" b="1" dirty="0">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95BA4A66-A137-DD37-E7B4-42AA4611EE2B}"/>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Basics of bookkeeping</a:t>
            </a:r>
          </a:p>
        </p:txBody>
      </p:sp>
      <p:sp>
        <p:nvSpPr>
          <p:cNvPr id="5" name="TextBox 4">
            <a:extLst>
              <a:ext uri="{FF2B5EF4-FFF2-40B4-BE49-F238E27FC236}">
                <a16:creationId xmlns:a16="http://schemas.microsoft.com/office/drawing/2014/main" id="{D2A9D9E8-C281-8431-02AE-4B71AEFAAD6E}"/>
              </a:ext>
            </a:extLst>
          </p:cNvPr>
          <p:cNvSpPr txBox="1"/>
          <p:nvPr/>
        </p:nvSpPr>
        <p:spPr>
          <a:xfrm>
            <a:off x="149506" y="1031349"/>
            <a:ext cx="8844986" cy="738664"/>
          </a:xfrm>
          <a:prstGeom prst="rect">
            <a:avLst/>
          </a:prstGeom>
          <a:noFill/>
        </p:spPr>
        <p:txBody>
          <a:bodyPr wrap="square">
            <a:spAutoFit/>
          </a:bodyPr>
          <a:lstStyle/>
          <a:p>
            <a:pPr algn="ctr"/>
            <a:r>
              <a:rPr lang="en-US" sz="1400" dirty="0"/>
              <a:t>A business “record” is any document (physical or digital) or other form of evidence that contains information about a business's activities, events, or decisions. Important types and examples of business records are as follows:</a:t>
            </a:r>
          </a:p>
        </p:txBody>
      </p:sp>
      <p:graphicFrame>
        <p:nvGraphicFramePr>
          <p:cNvPr id="3" name="Table 2">
            <a:extLst>
              <a:ext uri="{FF2B5EF4-FFF2-40B4-BE49-F238E27FC236}">
                <a16:creationId xmlns:a16="http://schemas.microsoft.com/office/drawing/2014/main" id="{1A0B1B78-7150-1BC4-DC95-8F42B0BAE981}"/>
              </a:ext>
            </a:extLst>
          </p:cNvPr>
          <p:cNvGraphicFramePr>
            <a:graphicFrameLocks noGrp="1"/>
          </p:cNvGraphicFramePr>
          <p:nvPr>
            <p:extLst>
              <p:ext uri="{D42A27DB-BD31-4B8C-83A1-F6EECF244321}">
                <p14:modId xmlns:p14="http://schemas.microsoft.com/office/powerpoint/2010/main" val="3887103801"/>
              </p:ext>
            </p:extLst>
          </p:nvPr>
        </p:nvGraphicFramePr>
        <p:xfrm>
          <a:off x="328366" y="1929786"/>
          <a:ext cx="8487266" cy="4191000"/>
        </p:xfrm>
        <a:graphic>
          <a:graphicData uri="http://schemas.openxmlformats.org/drawingml/2006/table">
            <a:tbl>
              <a:tblPr firstRow="1" bandRow="1">
                <a:tableStyleId>{5C22544A-7EE6-4342-B048-85BDC9FD1C3A}</a:tableStyleId>
              </a:tblPr>
              <a:tblGrid>
                <a:gridCol w="2661501">
                  <a:extLst>
                    <a:ext uri="{9D8B030D-6E8A-4147-A177-3AD203B41FA5}">
                      <a16:colId xmlns:a16="http://schemas.microsoft.com/office/drawing/2014/main" val="3181622215"/>
                    </a:ext>
                  </a:extLst>
                </a:gridCol>
                <a:gridCol w="5825765">
                  <a:extLst>
                    <a:ext uri="{9D8B030D-6E8A-4147-A177-3AD203B41FA5}">
                      <a16:colId xmlns:a16="http://schemas.microsoft.com/office/drawing/2014/main" val="3593890472"/>
                    </a:ext>
                  </a:extLst>
                </a:gridCol>
              </a:tblGrid>
              <a:tr h="0">
                <a:tc>
                  <a:txBody>
                    <a:bodyPr/>
                    <a:lstStyle/>
                    <a:p>
                      <a:r>
                        <a:rPr lang="en-US" sz="1300" dirty="0">
                          <a:solidFill>
                            <a:schemeClr val="tx1"/>
                          </a:solidFill>
                        </a:rPr>
                        <a:t>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00" dirty="0">
                          <a:solidFill>
                            <a:schemeClr val="tx1"/>
                          </a:solidFill>
                        </a:rPr>
                        <a:t>Examples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8101895"/>
                  </a:ext>
                </a:extLst>
              </a:tr>
              <a:tr h="370840">
                <a:tc>
                  <a:txBody>
                    <a:bodyPr/>
                    <a:lstStyle/>
                    <a:p>
                      <a:r>
                        <a:rPr lang="en-US" sz="1300" dirty="0">
                          <a:solidFill>
                            <a:schemeClr val="tx1"/>
                          </a:solidFill>
                        </a:rPr>
                        <a:t>Financial records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00" dirty="0">
                          <a:solidFill>
                            <a:schemeClr val="tx1"/>
                          </a:solidFill>
                        </a:rPr>
                        <a:t>Income statement, balance sheet, cash-flow statement, general ledger, bank statements, loan agreements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7856695"/>
                  </a:ext>
                </a:extLst>
              </a:tr>
              <a:tr h="370840">
                <a:tc>
                  <a:txBody>
                    <a:bodyPr/>
                    <a:lstStyle/>
                    <a:p>
                      <a:r>
                        <a:rPr lang="en-US" sz="1300" dirty="0">
                          <a:solidFill>
                            <a:schemeClr val="tx1"/>
                          </a:solidFill>
                        </a:rPr>
                        <a:t>Tax records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00" dirty="0">
                          <a:solidFill>
                            <a:schemeClr val="tx1"/>
                          </a:solidFill>
                        </a:rPr>
                        <a:t>Payroll tax records, income tax records, sales tax filings, property tax records, 1099 &amp; W-2 forms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5646626"/>
                  </a:ext>
                </a:extLst>
              </a:tr>
              <a:tr h="370840">
                <a:tc>
                  <a:txBody>
                    <a:bodyPr/>
                    <a:lstStyle/>
                    <a:p>
                      <a:r>
                        <a:rPr lang="en-US" sz="1300" dirty="0">
                          <a:solidFill>
                            <a:schemeClr val="tx1"/>
                          </a:solidFill>
                        </a:rPr>
                        <a:t>Legal and compliance records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00" dirty="0">
                          <a:solidFill>
                            <a:schemeClr val="tx1"/>
                          </a:solidFill>
                        </a:rPr>
                        <a:t>Business licenses &amp; permits, article of incorporation/operating agreements, contracts, insurance policies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8997409"/>
                  </a:ext>
                </a:extLst>
              </a:tr>
              <a:tr h="370840">
                <a:tc>
                  <a:txBody>
                    <a:bodyPr/>
                    <a:lstStyle/>
                    <a:p>
                      <a:r>
                        <a:rPr lang="en-US" sz="1300" dirty="0">
                          <a:solidFill>
                            <a:schemeClr val="tx1"/>
                          </a:solidFill>
                        </a:rPr>
                        <a:t>Employee and payroll records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00" dirty="0">
                          <a:solidFill>
                            <a:schemeClr val="tx1"/>
                          </a:solidFill>
                        </a:rPr>
                        <a:t>Employee contracts and offer letters, payroll records and pay stubs, benefits enrollment forms, incident documents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0716475"/>
                  </a:ext>
                </a:extLst>
              </a:tr>
              <a:tr h="370840">
                <a:tc>
                  <a:txBody>
                    <a:bodyPr/>
                    <a:lstStyle/>
                    <a:p>
                      <a:r>
                        <a:rPr lang="en-US" sz="1300" dirty="0">
                          <a:solidFill>
                            <a:schemeClr val="tx1"/>
                          </a:solidFill>
                        </a:rPr>
                        <a:t>Inventory records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00" dirty="0">
                          <a:solidFill>
                            <a:schemeClr val="tx1"/>
                          </a:solidFill>
                        </a:rPr>
                        <a:t>Inventory counts, purchase orders, vendor invoices, inventory valuation reports, stock movement logs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151093"/>
                  </a:ext>
                </a:extLst>
              </a:tr>
              <a:tr h="370840">
                <a:tc>
                  <a:txBody>
                    <a:bodyPr/>
                    <a:lstStyle/>
                    <a:p>
                      <a:r>
                        <a:rPr lang="en-US" sz="1300" dirty="0">
                          <a:solidFill>
                            <a:schemeClr val="tx1"/>
                          </a:solidFill>
                        </a:rPr>
                        <a:t>Customer and sales records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00" dirty="0">
                          <a:solidFill>
                            <a:schemeClr val="tx1"/>
                          </a:solidFill>
                        </a:rPr>
                        <a:t>Sales receipts and invoices, customer contracts, point-of-sale reports, refunds and return documentation, customer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4391046"/>
                  </a:ext>
                </a:extLst>
              </a:tr>
              <a:tr h="370840">
                <a:tc>
                  <a:txBody>
                    <a:bodyPr/>
                    <a:lstStyle/>
                    <a:p>
                      <a:r>
                        <a:rPr lang="en-US" sz="1300" dirty="0">
                          <a:solidFill>
                            <a:schemeClr val="tx1"/>
                          </a:solidFill>
                        </a:rPr>
                        <a:t>Operational records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00" dirty="0">
                          <a:solidFill>
                            <a:schemeClr val="tx1"/>
                          </a:solidFill>
                        </a:rPr>
                        <a:t>Standard operating procedures, equipment maintenance logs, meeting notes and agendas, project management plans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7330611"/>
                  </a:ext>
                </a:extLst>
              </a:tr>
              <a:tr h="370840">
                <a:tc>
                  <a:txBody>
                    <a:bodyPr/>
                    <a:lstStyle/>
                    <a:p>
                      <a:r>
                        <a:rPr lang="en-US" sz="1300" dirty="0">
                          <a:solidFill>
                            <a:schemeClr val="tx1"/>
                          </a:solidFill>
                        </a:rPr>
                        <a:t>Environmental and/or social records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00" dirty="0">
                          <a:solidFill>
                            <a:schemeClr val="tx1"/>
                          </a:solidFill>
                        </a:rPr>
                        <a:t>Environmental impact assessments, corporate social responsibility reports, community engagement records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5358024"/>
                  </a:ext>
                </a:extLst>
              </a:tr>
            </a:tbl>
          </a:graphicData>
        </a:graphic>
      </p:graphicFrame>
    </p:spTree>
    <p:extLst>
      <p:ext uri="{BB962C8B-B14F-4D97-AF65-F5344CB8AC3E}">
        <p14:creationId xmlns:p14="http://schemas.microsoft.com/office/powerpoint/2010/main" val="4082069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29105"/>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Best practices for business records</a:t>
            </a:r>
            <a:endParaRPr lang="en-US" sz="2000" b="1" dirty="0">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95BA4A66-A137-DD37-E7B4-42AA4611EE2B}"/>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Basics of bookkeeping</a:t>
            </a:r>
          </a:p>
        </p:txBody>
      </p:sp>
      <p:sp>
        <p:nvSpPr>
          <p:cNvPr id="5" name="TextBox 4">
            <a:extLst>
              <a:ext uri="{FF2B5EF4-FFF2-40B4-BE49-F238E27FC236}">
                <a16:creationId xmlns:a16="http://schemas.microsoft.com/office/drawing/2014/main" id="{D2A9D9E8-C281-8431-02AE-4B71AEFAAD6E}"/>
              </a:ext>
            </a:extLst>
          </p:cNvPr>
          <p:cNvSpPr txBox="1"/>
          <p:nvPr/>
        </p:nvSpPr>
        <p:spPr>
          <a:xfrm>
            <a:off x="187213" y="1186548"/>
            <a:ext cx="8844986" cy="646331"/>
          </a:xfrm>
          <a:prstGeom prst="rect">
            <a:avLst/>
          </a:prstGeom>
          <a:noFill/>
        </p:spPr>
        <p:txBody>
          <a:bodyPr wrap="square">
            <a:spAutoFit/>
          </a:bodyPr>
          <a:lstStyle/>
          <a:p>
            <a:pPr algn="ctr"/>
            <a:r>
              <a:rPr lang="en-US" dirty="0"/>
              <a:t>There are important best practices for managing business records, including the following:</a:t>
            </a:r>
          </a:p>
        </p:txBody>
      </p:sp>
      <p:sp>
        <p:nvSpPr>
          <p:cNvPr id="6" name="TextBox 5">
            <a:extLst>
              <a:ext uri="{FF2B5EF4-FFF2-40B4-BE49-F238E27FC236}">
                <a16:creationId xmlns:a16="http://schemas.microsoft.com/office/drawing/2014/main" id="{66E47E29-3BA4-5596-4AAC-409C7B31B885}"/>
              </a:ext>
            </a:extLst>
          </p:cNvPr>
          <p:cNvSpPr txBox="1"/>
          <p:nvPr/>
        </p:nvSpPr>
        <p:spPr>
          <a:xfrm>
            <a:off x="299014" y="2147603"/>
            <a:ext cx="8844986" cy="3416320"/>
          </a:xfrm>
          <a:prstGeom prst="rect">
            <a:avLst/>
          </a:prstGeom>
          <a:noFill/>
        </p:spPr>
        <p:txBody>
          <a:bodyPr wrap="square">
            <a:spAutoFit/>
          </a:bodyPr>
          <a:lstStyle/>
          <a:p>
            <a:pPr marL="285750" indent="-285750">
              <a:buFont typeface="Arial" panose="020B0604020202020204" pitchFamily="34" charset="0"/>
              <a:buChar char="•"/>
            </a:pPr>
            <a:r>
              <a:rPr lang="en-US" b="1" dirty="0"/>
              <a:t>Organize: </a:t>
            </a:r>
            <a:r>
              <a:rPr lang="en-US" dirty="0"/>
              <a:t>Use clear categories and labeling systems for easy retrieval.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Retention policy: </a:t>
            </a:r>
            <a:r>
              <a:rPr lang="en-US" dirty="0"/>
              <a:t>Adhere to required retention periods (e.g., tax records often need to be kept for 3–7 years).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Compliance: </a:t>
            </a:r>
            <a:r>
              <a:rPr lang="en-US" dirty="0"/>
              <a:t>Regularly review and update records to meet changing regulatory requirements.</a:t>
            </a:r>
          </a:p>
          <a:p>
            <a:endParaRPr lang="en-US" dirty="0"/>
          </a:p>
          <a:p>
            <a:pPr marL="285750" indent="-285750">
              <a:buFont typeface="Arial" panose="020B0604020202020204" pitchFamily="34" charset="0"/>
              <a:buChar char="•"/>
            </a:pPr>
            <a:r>
              <a:rPr lang="en-US" b="1" dirty="0"/>
              <a:t>Digitize: </a:t>
            </a:r>
            <a:r>
              <a:rPr lang="en-US" dirty="0"/>
              <a:t>Store records in secure digital formats using cloud storage or accounting software.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Backup: </a:t>
            </a:r>
            <a:r>
              <a:rPr lang="en-US" dirty="0"/>
              <a:t>Regularly back up records to prevent data loss.</a:t>
            </a:r>
          </a:p>
        </p:txBody>
      </p:sp>
      <p:sp>
        <p:nvSpPr>
          <p:cNvPr id="7" name="Rectangle 6">
            <a:extLst>
              <a:ext uri="{FF2B5EF4-FFF2-40B4-BE49-F238E27FC236}">
                <a16:creationId xmlns:a16="http://schemas.microsoft.com/office/drawing/2014/main" id="{176971D0-AFE2-584F-E1DC-C31FAE55DFAF}"/>
              </a:ext>
            </a:extLst>
          </p:cNvPr>
          <p:cNvSpPr/>
          <p:nvPr/>
        </p:nvSpPr>
        <p:spPr>
          <a:xfrm>
            <a:off x="0" y="0"/>
            <a:ext cx="565608" cy="6886564"/>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5EB2167-725A-7769-4A56-5E10D0F7E696}"/>
              </a:ext>
            </a:extLst>
          </p:cNvPr>
          <p:cNvSpPr/>
          <p:nvPr/>
        </p:nvSpPr>
        <p:spPr>
          <a:xfrm>
            <a:off x="565608" y="5671452"/>
            <a:ext cx="8578392" cy="1186548"/>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81771E1-83A3-5B7F-394D-AFB11702E1DB}"/>
              </a:ext>
            </a:extLst>
          </p:cNvPr>
          <p:cNvSpPr/>
          <p:nvPr/>
        </p:nvSpPr>
        <p:spPr>
          <a:xfrm>
            <a:off x="565608" y="0"/>
            <a:ext cx="8578392" cy="4214337"/>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2853370-4242-CFB4-C5A0-4B9AB4955B77}"/>
              </a:ext>
            </a:extLst>
          </p:cNvPr>
          <p:cNvSpPr/>
          <p:nvPr/>
        </p:nvSpPr>
        <p:spPr>
          <a:xfrm>
            <a:off x="8748074" y="4214337"/>
            <a:ext cx="395926" cy="1474075"/>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1BBCFDD-802B-E3A6-9001-274D3C12BB58}"/>
              </a:ext>
            </a:extLst>
          </p:cNvPr>
          <p:cNvSpPr/>
          <p:nvPr/>
        </p:nvSpPr>
        <p:spPr>
          <a:xfrm>
            <a:off x="2457450" y="990770"/>
            <a:ext cx="4229100" cy="252860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49DD63D-F414-DF10-338A-E78816027CB1}"/>
              </a:ext>
            </a:extLst>
          </p:cNvPr>
          <p:cNvSpPr txBox="1"/>
          <p:nvPr/>
        </p:nvSpPr>
        <p:spPr>
          <a:xfrm>
            <a:off x="2867880" y="1252869"/>
            <a:ext cx="3577922" cy="2062103"/>
          </a:xfrm>
          <a:prstGeom prst="rect">
            <a:avLst/>
          </a:prstGeom>
          <a:noFill/>
        </p:spPr>
        <p:txBody>
          <a:bodyPr wrap="square">
            <a:spAutoFit/>
          </a:bodyPr>
          <a:lstStyle/>
          <a:p>
            <a:pPr algn="ctr"/>
            <a:r>
              <a:rPr lang="en-US" sz="1600" b="1" dirty="0">
                <a:latin typeface="Poppins" panose="00000500000000000000" pitchFamily="2" charset="0"/>
                <a:cs typeface="Poppins" panose="00000500000000000000" pitchFamily="2" charset="0"/>
              </a:rPr>
              <a:t>Digitization as a critical best-practices</a:t>
            </a:r>
            <a:endParaRPr lang="en-US" sz="1600" b="1" dirty="0">
              <a:solidFill>
                <a:schemeClr val="tx1"/>
              </a:solidFill>
              <a:latin typeface="Poppins" panose="00000500000000000000" pitchFamily="2" charset="0"/>
              <a:cs typeface="Poppins" panose="00000500000000000000" pitchFamily="2" charset="0"/>
            </a:endParaRPr>
          </a:p>
          <a:p>
            <a:pPr algn="ctr"/>
            <a:r>
              <a:rPr lang="en-US" sz="1600" dirty="0">
                <a:solidFill>
                  <a:schemeClr val="tx1"/>
                </a:solidFill>
                <a:latin typeface="Poppins" panose="00000500000000000000" pitchFamily="2" charset="0"/>
                <a:cs typeface="Poppins" panose="00000500000000000000" pitchFamily="2" charset="0"/>
              </a:rPr>
              <a:t>Much of the remainder of this presentation is devoted to the importan</a:t>
            </a:r>
            <a:r>
              <a:rPr lang="en-US" sz="1600" dirty="0">
                <a:latin typeface="Poppins" panose="00000500000000000000" pitchFamily="2" charset="0"/>
                <a:cs typeface="Poppins" panose="00000500000000000000" pitchFamily="2" charset="0"/>
              </a:rPr>
              <a:t>ce of digitizing business records – which helps to ensure that records are effectively backed up.</a:t>
            </a:r>
            <a:endParaRPr lang="en-US" sz="1600" dirty="0">
              <a:solidFill>
                <a:schemeClr val="tx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931756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96545"/>
            <a:ext cx="8769573" cy="4419158"/>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Overview</a:t>
            </a:r>
            <a:endParaRPr lang="en-US" sz="2000" b="1" dirty="0">
              <a:latin typeface="Poppins" panose="00000500000000000000" pitchFamily="2" charset="0"/>
              <a:cs typeface="Poppins" panose="00000500000000000000" pitchFamily="2" charset="0"/>
            </a:endParaRPr>
          </a:p>
          <a:p>
            <a:pPr algn="ct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What is bookkeeping?</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Types of business records and best-practices</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Digitizing business records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Security and compliance issues</a:t>
            </a:r>
          </a:p>
          <a:p>
            <a:pPr marL="514350" indent="-514350">
              <a:lnSpc>
                <a:spcPct val="150000"/>
              </a:lnSpc>
              <a:buFontTx/>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Example of bookkeeping &amp; digitization</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Working with a bookkeeper/software</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Summary</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What’s next</a:t>
            </a:r>
          </a:p>
        </p:txBody>
      </p:sp>
      <p:sp>
        <p:nvSpPr>
          <p:cNvPr id="4" name="TextBox 3">
            <a:extLst>
              <a:ext uri="{FF2B5EF4-FFF2-40B4-BE49-F238E27FC236}">
                <a16:creationId xmlns:a16="http://schemas.microsoft.com/office/drawing/2014/main" id="{95BA4A66-A137-DD37-E7B4-42AA4611EE2B}"/>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Basics of bookkeeping</a:t>
            </a:r>
          </a:p>
        </p:txBody>
      </p:sp>
    </p:spTree>
    <p:extLst>
      <p:ext uri="{BB962C8B-B14F-4D97-AF65-F5344CB8AC3E}">
        <p14:creationId xmlns:p14="http://schemas.microsoft.com/office/powerpoint/2010/main" val="3446321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96545"/>
            <a:ext cx="8769573" cy="400110"/>
          </a:xfrm>
          <a:prstGeom prst="rect">
            <a:avLst/>
          </a:prstGeom>
          <a:noFill/>
        </p:spPr>
        <p:txBody>
          <a:bodyPr wrap="square" rtlCol="0">
            <a:spAutoFit/>
          </a:bodyPr>
          <a:lstStyle/>
          <a:p>
            <a:pPr algn="ctr"/>
            <a:r>
              <a:rPr lang="en-US" sz="2000" b="1" dirty="0">
                <a:latin typeface="Poppins" panose="00000500000000000000" pitchFamily="2" charset="0"/>
                <a:cs typeface="Poppins" panose="00000500000000000000" pitchFamily="2" charset="0"/>
              </a:rPr>
              <a:t>Digitizing business records</a:t>
            </a:r>
          </a:p>
        </p:txBody>
      </p:sp>
      <p:sp>
        <p:nvSpPr>
          <p:cNvPr id="4" name="TextBox 3">
            <a:extLst>
              <a:ext uri="{FF2B5EF4-FFF2-40B4-BE49-F238E27FC236}">
                <a16:creationId xmlns:a16="http://schemas.microsoft.com/office/drawing/2014/main" id="{95BA4A66-A137-DD37-E7B4-42AA4611EE2B}"/>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Basics of bookkeeping</a:t>
            </a:r>
          </a:p>
        </p:txBody>
      </p:sp>
      <p:sp>
        <p:nvSpPr>
          <p:cNvPr id="3" name="Google Shape;189;g31b40bb07a6_1_66">
            <a:extLst>
              <a:ext uri="{FF2B5EF4-FFF2-40B4-BE49-F238E27FC236}">
                <a16:creationId xmlns:a16="http://schemas.microsoft.com/office/drawing/2014/main" id="{7BFC4BC7-8F40-F519-A34D-F0C32394CCF3}"/>
              </a:ext>
            </a:extLst>
          </p:cNvPr>
          <p:cNvSpPr txBox="1"/>
          <p:nvPr/>
        </p:nvSpPr>
        <p:spPr>
          <a:xfrm>
            <a:off x="187213" y="1131535"/>
            <a:ext cx="8843664"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dirty="0">
                <a:ea typeface="Poppins"/>
                <a:cs typeface="Poppins"/>
                <a:sym typeface="Poppins"/>
              </a:rPr>
              <a:t>D</a:t>
            </a:r>
            <a:r>
              <a:rPr lang="en-US" sz="1600" i="0" u="none" strike="noStrike" cap="none" dirty="0">
                <a:ea typeface="Poppins"/>
                <a:cs typeface="Poppins"/>
                <a:sym typeface="Poppins"/>
              </a:rPr>
              <a:t>igitizing business records </a:t>
            </a:r>
            <a:r>
              <a:rPr lang="en-US" sz="1600" b="0" i="0" u="none" strike="noStrike" cap="none" dirty="0">
                <a:ea typeface="Poppins"/>
                <a:cs typeface="Poppins"/>
                <a:sym typeface="Poppins"/>
              </a:rPr>
              <a:t>means converting physical, paper-based financial documents and records into electronic or digital formats. This involves using technology to store, organize, and manage all financial data in a digital system.</a:t>
            </a:r>
            <a:endParaRPr sz="1600" dirty="0"/>
          </a:p>
        </p:txBody>
      </p:sp>
      <p:sp>
        <p:nvSpPr>
          <p:cNvPr id="5" name="Google Shape;189;g31b40bb07a6_1_66">
            <a:extLst>
              <a:ext uri="{FF2B5EF4-FFF2-40B4-BE49-F238E27FC236}">
                <a16:creationId xmlns:a16="http://schemas.microsoft.com/office/drawing/2014/main" id="{361712A3-0B2A-E4FA-8C33-E74BF6338EB2}"/>
              </a:ext>
            </a:extLst>
          </p:cNvPr>
          <p:cNvSpPr txBox="1"/>
          <p:nvPr/>
        </p:nvSpPr>
        <p:spPr>
          <a:xfrm>
            <a:off x="718195" y="2136447"/>
            <a:ext cx="7707608"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dirty="0">
                <a:cs typeface="Poppins"/>
                <a:sym typeface="Poppins"/>
              </a:rPr>
              <a:t>Beyond supporting the ability to backup records, digitization has other benefits including:</a:t>
            </a:r>
            <a:endParaRPr sz="1600" dirty="0"/>
          </a:p>
        </p:txBody>
      </p:sp>
      <p:pic>
        <p:nvPicPr>
          <p:cNvPr id="6" name="Google Shape;221;g31b93f293af_1_44">
            <a:extLst>
              <a:ext uri="{FF2B5EF4-FFF2-40B4-BE49-F238E27FC236}">
                <a16:creationId xmlns:a16="http://schemas.microsoft.com/office/drawing/2014/main" id="{F92FEF9D-061D-3F3D-DA49-7F22D5E65F92}"/>
              </a:ext>
            </a:extLst>
          </p:cNvPr>
          <p:cNvPicPr preferRelativeResize="0"/>
          <p:nvPr/>
        </p:nvPicPr>
        <p:blipFill rotWithShape="1">
          <a:blip r:embed="rId3">
            <a:alphaModFix/>
          </a:blip>
          <a:srcRect/>
          <a:stretch/>
        </p:blipFill>
        <p:spPr>
          <a:xfrm>
            <a:off x="3728046" y="4980712"/>
            <a:ext cx="1680802" cy="629242"/>
          </a:xfrm>
          <a:prstGeom prst="rect">
            <a:avLst/>
          </a:prstGeom>
          <a:noFill/>
          <a:ln>
            <a:noFill/>
          </a:ln>
        </p:spPr>
      </p:pic>
      <p:sp>
        <p:nvSpPr>
          <p:cNvPr id="7" name="Google Shape;222;g31b93f293af_1_44">
            <a:extLst>
              <a:ext uri="{FF2B5EF4-FFF2-40B4-BE49-F238E27FC236}">
                <a16:creationId xmlns:a16="http://schemas.microsoft.com/office/drawing/2014/main" id="{B4913661-72D2-DCB2-B39A-80DAD0A49B0D}"/>
              </a:ext>
            </a:extLst>
          </p:cNvPr>
          <p:cNvSpPr txBox="1"/>
          <p:nvPr/>
        </p:nvSpPr>
        <p:spPr>
          <a:xfrm>
            <a:off x="2977271" y="5685351"/>
            <a:ext cx="2840100" cy="738900"/>
          </a:xfrm>
          <a:prstGeom prst="rect">
            <a:avLst/>
          </a:prstGeom>
          <a:noFill/>
          <a:ln>
            <a:noFill/>
          </a:ln>
        </p:spPr>
        <p:txBody>
          <a:bodyPr spcFirstLastPara="1" wrap="square" lIns="91425" tIns="45700" rIns="91425" bIns="45700" anchor="t" anchorCtr="0">
            <a:spAutoFit/>
          </a:bodyPr>
          <a:lstStyle/>
          <a:p>
            <a:pPr marL="457200" marR="0" lvl="1" indent="0" algn="ctr" rtl="0">
              <a:lnSpc>
                <a:spcPct val="100000"/>
              </a:lnSpc>
              <a:spcBef>
                <a:spcPts val="0"/>
              </a:spcBef>
              <a:spcAft>
                <a:spcPts val="0"/>
              </a:spcAft>
              <a:buNone/>
            </a:pPr>
            <a:r>
              <a:rPr lang="en-US" sz="1400" b="0" i="0" u="none" strike="noStrike" cap="none" dirty="0">
                <a:latin typeface="Poppins"/>
                <a:ea typeface="Poppins"/>
                <a:cs typeface="Poppins"/>
                <a:sym typeface="Poppins"/>
              </a:rPr>
              <a:t>Minimizes manual </a:t>
            </a:r>
            <a:r>
              <a:rPr lang="en-US" sz="1400" b="1" i="0" u="none" strike="noStrike" cap="none" dirty="0">
                <a:latin typeface="Poppins"/>
                <a:ea typeface="Poppins"/>
                <a:cs typeface="Poppins"/>
                <a:sym typeface="Poppins"/>
              </a:rPr>
              <a:t>entry errors</a:t>
            </a:r>
            <a:r>
              <a:rPr lang="en-US" sz="1400" b="0" i="0" u="none" strike="noStrike" cap="none" dirty="0">
                <a:latin typeface="Poppins"/>
                <a:ea typeface="Poppins"/>
                <a:cs typeface="Poppins"/>
                <a:sym typeface="Poppins"/>
              </a:rPr>
              <a:t> and ensures </a:t>
            </a:r>
            <a:r>
              <a:rPr lang="en-US" sz="1400" b="1" i="0" u="none" strike="noStrike" cap="none" dirty="0">
                <a:latin typeface="Poppins"/>
                <a:ea typeface="Poppins"/>
                <a:cs typeface="Poppins"/>
                <a:sym typeface="Poppins"/>
              </a:rPr>
              <a:t>data integrity</a:t>
            </a:r>
            <a:endParaRPr sz="1400" dirty="0"/>
          </a:p>
        </p:txBody>
      </p:sp>
      <p:sp>
        <p:nvSpPr>
          <p:cNvPr id="8" name="Google Shape;223;g31b93f293af_1_44">
            <a:extLst>
              <a:ext uri="{FF2B5EF4-FFF2-40B4-BE49-F238E27FC236}">
                <a16:creationId xmlns:a16="http://schemas.microsoft.com/office/drawing/2014/main" id="{3190C4CF-CBFF-32AA-8B55-395082CD9811}"/>
              </a:ext>
            </a:extLst>
          </p:cNvPr>
          <p:cNvSpPr txBox="1"/>
          <p:nvPr/>
        </p:nvSpPr>
        <p:spPr>
          <a:xfrm>
            <a:off x="6203236" y="3715329"/>
            <a:ext cx="2827641" cy="954300"/>
          </a:xfrm>
          <a:prstGeom prst="rect">
            <a:avLst/>
          </a:prstGeom>
          <a:noFill/>
          <a:ln>
            <a:noFill/>
          </a:ln>
        </p:spPr>
        <p:txBody>
          <a:bodyPr spcFirstLastPara="1" wrap="square" lIns="91425" tIns="45700" rIns="91425" bIns="45700" anchor="t" anchorCtr="0">
            <a:spAutoFit/>
          </a:bodyPr>
          <a:lstStyle/>
          <a:p>
            <a:pPr marL="285750" marR="0" lvl="1" indent="0" algn="ctr" rtl="0">
              <a:lnSpc>
                <a:spcPct val="100000"/>
              </a:lnSpc>
              <a:spcBef>
                <a:spcPts val="0"/>
              </a:spcBef>
              <a:spcAft>
                <a:spcPts val="0"/>
              </a:spcAft>
              <a:buNone/>
            </a:pPr>
            <a:r>
              <a:rPr lang="en-US" sz="1400" dirty="0">
                <a:latin typeface="Poppins"/>
                <a:ea typeface="Poppins"/>
                <a:cs typeface="Poppins"/>
                <a:sym typeface="Poppins"/>
              </a:rPr>
              <a:t>Can r</a:t>
            </a:r>
            <a:r>
              <a:rPr lang="en-US" sz="1400" b="0" i="0" u="none" strike="noStrike" cap="none" dirty="0">
                <a:latin typeface="Poppins"/>
                <a:ea typeface="Poppins"/>
                <a:cs typeface="Poppins"/>
                <a:sym typeface="Poppins"/>
              </a:rPr>
              <a:t>ecord and share </a:t>
            </a:r>
            <a:r>
              <a:rPr lang="en-US" sz="1400" b="1" i="0" u="none" strike="noStrike" cap="none" dirty="0">
                <a:latin typeface="Poppins"/>
                <a:ea typeface="Poppins"/>
                <a:cs typeface="Poppins"/>
                <a:sym typeface="Poppins"/>
              </a:rPr>
              <a:t>anytime and anywhere </a:t>
            </a:r>
            <a:r>
              <a:rPr lang="en-US" sz="1400" b="0" i="0" u="none" strike="noStrike" cap="none" dirty="0">
                <a:latin typeface="Poppins"/>
                <a:ea typeface="Poppins"/>
                <a:cs typeface="Poppins"/>
                <a:sym typeface="Poppins"/>
              </a:rPr>
              <a:t>(cloud-based systems)</a:t>
            </a:r>
            <a:endParaRPr sz="1400" dirty="0"/>
          </a:p>
          <a:p>
            <a:pPr marL="457200" marR="0" lvl="1" indent="0" algn="ctr" rtl="0">
              <a:lnSpc>
                <a:spcPct val="100000"/>
              </a:lnSpc>
              <a:spcBef>
                <a:spcPts val="0"/>
              </a:spcBef>
              <a:spcAft>
                <a:spcPts val="0"/>
              </a:spcAft>
              <a:buNone/>
            </a:pPr>
            <a:endParaRPr sz="1400" b="0" i="0" u="none" strike="noStrike" cap="none" dirty="0">
              <a:latin typeface="Poppins"/>
              <a:ea typeface="Poppins"/>
              <a:cs typeface="Poppins"/>
              <a:sym typeface="Poppins"/>
            </a:endParaRPr>
          </a:p>
        </p:txBody>
      </p:sp>
      <p:pic>
        <p:nvPicPr>
          <p:cNvPr id="9" name="Google Shape;224;g31b93f293af_1_44" descr="What is Cost Savings? | GURUS Solutions">
            <a:extLst>
              <a:ext uri="{FF2B5EF4-FFF2-40B4-BE49-F238E27FC236}">
                <a16:creationId xmlns:a16="http://schemas.microsoft.com/office/drawing/2014/main" id="{0643B962-7AC4-5922-39DA-1446CF2BB0F4}"/>
              </a:ext>
            </a:extLst>
          </p:cNvPr>
          <p:cNvPicPr preferRelativeResize="0"/>
          <p:nvPr/>
        </p:nvPicPr>
        <p:blipFill rotWithShape="1">
          <a:blip r:embed="rId4">
            <a:alphaModFix/>
          </a:blip>
          <a:srcRect/>
          <a:stretch/>
        </p:blipFill>
        <p:spPr>
          <a:xfrm>
            <a:off x="3990169" y="2805280"/>
            <a:ext cx="814304" cy="815059"/>
          </a:xfrm>
          <a:prstGeom prst="rect">
            <a:avLst/>
          </a:prstGeom>
          <a:noFill/>
          <a:ln>
            <a:noFill/>
          </a:ln>
        </p:spPr>
      </p:pic>
      <p:sp>
        <p:nvSpPr>
          <p:cNvPr id="10" name="Google Shape;225;g31b93f293af_1_44">
            <a:extLst>
              <a:ext uri="{FF2B5EF4-FFF2-40B4-BE49-F238E27FC236}">
                <a16:creationId xmlns:a16="http://schemas.microsoft.com/office/drawing/2014/main" id="{20EC9CDB-7265-66E9-75C5-62E20E5C0189}"/>
              </a:ext>
            </a:extLst>
          </p:cNvPr>
          <p:cNvSpPr txBox="1"/>
          <p:nvPr/>
        </p:nvSpPr>
        <p:spPr>
          <a:xfrm>
            <a:off x="2802671" y="3638558"/>
            <a:ext cx="2930400" cy="954300"/>
          </a:xfrm>
          <a:prstGeom prst="rect">
            <a:avLst/>
          </a:prstGeom>
          <a:noFill/>
          <a:ln>
            <a:noFill/>
          </a:ln>
        </p:spPr>
        <p:txBody>
          <a:bodyPr spcFirstLastPara="1" wrap="square" lIns="91425" tIns="45700" rIns="91425" bIns="45700" anchor="t" anchorCtr="0">
            <a:spAutoFit/>
          </a:bodyPr>
          <a:lstStyle/>
          <a:p>
            <a:pPr marL="457200" marR="0" lvl="1" indent="0" algn="ctr" rtl="0">
              <a:lnSpc>
                <a:spcPct val="100000"/>
              </a:lnSpc>
              <a:spcBef>
                <a:spcPts val="0"/>
              </a:spcBef>
              <a:spcAft>
                <a:spcPts val="0"/>
              </a:spcAft>
              <a:buNone/>
            </a:pPr>
            <a:r>
              <a:rPr lang="en-US" sz="1400" b="1" i="0" u="none" strike="noStrike" cap="none" dirty="0">
                <a:latin typeface="Poppins"/>
                <a:ea typeface="Poppins"/>
                <a:cs typeface="Poppins"/>
                <a:sym typeface="Poppins"/>
              </a:rPr>
              <a:t>Cuts cost </a:t>
            </a:r>
            <a:r>
              <a:rPr lang="en-US" sz="1400" b="0" i="0" u="none" strike="noStrike" cap="none" dirty="0">
                <a:latin typeface="Poppins"/>
                <a:ea typeface="Poppins"/>
                <a:cs typeface="Poppins"/>
                <a:sym typeface="Poppins"/>
              </a:rPr>
              <a:t>on time spent on manual processes, physical storage space, and paper supplies</a:t>
            </a:r>
            <a:endParaRPr sz="1400" dirty="0"/>
          </a:p>
        </p:txBody>
      </p:sp>
      <p:sp>
        <p:nvSpPr>
          <p:cNvPr id="11" name="Google Shape;226;g31b93f293af_1_44">
            <a:extLst>
              <a:ext uri="{FF2B5EF4-FFF2-40B4-BE49-F238E27FC236}">
                <a16:creationId xmlns:a16="http://schemas.microsoft.com/office/drawing/2014/main" id="{6D040797-17CA-5C23-EF49-CF0B1CBF994C}"/>
              </a:ext>
            </a:extLst>
          </p:cNvPr>
          <p:cNvSpPr txBox="1"/>
          <p:nvPr/>
        </p:nvSpPr>
        <p:spPr>
          <a:xfrm>
            <a:off x="5733071" y="5510234"/>
            <a:ext cx="3442500" cy="1169700"/>
          </a:xfrm>
          <a:prstGeom prst="rect">
            <a:avLst/>
          </a:prstGeom>
          <a:noFill/>
          <a:ln>
            <a:noFill/>
          </a:ln>
        </p:spPr>
        <p:txBody>
          <a:bodyPr spcFirstLastPara="1" wrap="square" lIns="91425" tIns="45700" rIns="91425" bIns="45700" anchor="t" anchorCtr="0">
            <a:spAutoFit/>
          </a:bodyPr>
          <a:lstStyle/>
          <a:p>
            <a:pPr marL="457200" marR="0" lvl="1" indent="0" algn="ctr" rtl="0">
              <a:lnSpc>
                <a:spcPct val="100000"/>
              </a:lnSpc>
              <a:spcBef>
                <a:spcPts val="0"/>
              </a:spcBef>
              <a:spcAft>
                <a:spcPts val="0"/>
              </a:spcAft>
              <a:buNone/>
            </a:pPr>
            <a:r>
              <a:rPr lang="en-US" sz="1400" b="1" dirty="0">
                <a:latin typeface="Poppins"/>
                <a:ea typeface="Poppins"/>
                <a:cs typeface="Poppins"/>
                <a:sym typeface="Poppins"/>
              </a:rPr>
              <a:t>E</a:t>
            </a:r>
            <a:r>
              <a:rPr lang="en-US" sz="1400" b="1" i="0" u="none" strike="noStrike" cap="none" dirty="0">
                <a:latin typeface="Poppins"/>
                <a:ea typeface="Poppins"/>
                <a:cs typeface="Poppins"/>
                <a:sym typeface="Poppins"/>
              </a:rPr>
              <a:t>ncrypts</a:t>
            </a:r>
            <a:r>
              <a:rPr lang="en-US" sz="1400" b="1" dirty="0">
                <a:latin typeface="Poppins"/>
                <a:ea typeface="Poppins"/>
                <a:cs typeface="Poppins"/>
                <a:sym typeface="Poppins"/>
              </a:rPr>
              <a:t> </a:t>
            </a:r>
            <a:r>
              <a:rPr lang="en-US" sz="1400" b="1" i="0" u="none" strike="noStrike" cap="none" dirty="0">
                <a:latin typeface="Poppins"/>
                <a:ea typeface="Poppins"/>
                <a:cs typeface="Poppins"/>
                <a:sym typeface="Poppins"/>
              </a:rPr>
              <a:t>and protects</a:t>
            </a:r>
            <a:r>
              <a:rPr lang="en-US" sz="1400" b="1" dirty="0">
                <a:latin typeface="Poppins"/>
                <a:ea typeface="Poppins"/>
                <a:cs typeface="Poppins"/>
                <a:sym typeface="Poppins"/>
              </a:rPr>
              <a:t> </a:t>
            </a:r>
            <a:r>
              <a:rPr lang="en-US" sz="1400" dirty="0">
                <a:latin typeface="Poppins"/>
                <a:ea typeface="Poppins"/>
                <a:cs typeface="Poppins"/>
                <a:sym typeface="Poppins"/>
              </a:rPr>
              <a:t>digital records wi</a:t>
            </a:r>
            <a:r>
              <a:rPr lang="en-US" sz="1400" b="0" i="0" u="none" strike="noStrike" cap="none" dirty="0">
                <a:latin typeface="Poppins"/>
                <a:ea typeface="Poppins"/>
                <a:cs typeface="Poppins"/>
                <a:sym typeface="Poppins"/>
              </a:rPr>
              <a:t>th password authentication, and with regular</a:t>
            </a:r>
            <a:r>
              <a:rPr lang="en-US" sz="1400" dirty="0">
                <a:latin typeface="Poppins"/>
                <a:ea typeface="Poppins"/>
                <a:cs typeface="Poppins"/>
                <a:sym typeface="Poppins"/>
              </a:rPr>
              <a:t> </a:t>
            </a:r>
            <a:r>
              <a:rPr lang="en-US" sz="1400" b="0" i="0" u="none" strike="noStrike" cap="none" dirty="0">
                <a:latin typeface="Poppins"/>
                <a:ea typeface="Poppins"/>
                <a:cs typeface="Poppins"/>
                <a:sym typeface="Poppins"/>
              </a:rPr>
              <a:t>backup</a:t>
            </a:r>
            <a:r>
              <a:rPr lang="en-US" sz="1400" dirty="0">
                <a:latin typeface="Poppins"/>
                <a:ea typeface="Poppins"/>
                <a:cs typeface="Poppins"/>
                <a:sym typeface="Poppins"/>
              </a:rPr>
              <a:t>, can </a:t>
            </a:r>
            <a:r>
              <a:rPr lang="en-US" sz="1400" b="1" i="0" u="none" strike="noStrike" cap="none" dirty="0">
                <a:latin typeface="Poppins"/>
                <a:ea typeface="Poppins"/>
                <a:cs typeface="Poppins"/>
                <a:sym typeface="Poppins"/>
              </a:rPr>
              <a:t>reduce the risk </a:t>
            </a:r>
            <a:r>
              <a:rPr lang="en-US" sz="1400" b="0" i="0" u="none" strike="noStrike" cap="none" dirty="0">
                <a:latin typeface="Poppins"/>
                <a:ea typeface="Poppins"/>
                <a:cs typeface="Poppins"/>
                <a:sym typeface="Poppins"/>
              </a:rPr>
              <a:t>of data loss</a:t>
            </a:r>
            <a:endParaRPr sz="1400" dirty="0"/>
          </a:p>
        </p:txBody>
      </p:sp>
      <p:sp>
        <p:nvSpPr>
          <p:cNvPr id="12" name="Google Shape;227;g31b93f293af_1_44">
            <a:extLst>
              <a:ext uri="{FF2B5EF4-FFF2-40B4-BE49-F238E27FC236}">
                <a16:creationId xmlns:a16="http://schemas.microsoft.com/office/drawing/2014/main" id="{CEFA55CE-3A90-E996-0510-EB6389267616}"/>
              </a:ext>
            </a:extLst>
          </p:cNvPr>
          <p:cNvSpPr txBox="1"/>
          <p:nvPr/>
        </p:nvSpPr>
        <p:spPr>
          <a:xfrm>
            <a:off x="215879" y="5784305"/>
            <a:ext cx="2671500" cy="954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dirty="0">
                <a:latin typeface="Poppins"/>
                <a:ea typeface="Poppins"/>
                <a:cs typeface="Poppins"/>
                <a:sym typeface="Poppins"/>
              </a:rPr>
              <a:t>Reduces paper usage, supporting </a:t>
            </a:r>
            <a:r>
              <a:rPr lang="en-US" sz="1400" b="1" i="0" u="none" strike="noStrike" cap="none" dirty="0">
                <a:latin typeface="Poppins"/>
                <a:ea typeface="Poppins"/>
                <a:cs typeface="Poppins"/>
                <a:sym typeface="Poppins"/>
              </a:rPr>
              <a:t>environmentally sustainable </a:t>
            </a:r>
            <a:r>
              <a:rPr lang="en-US" sz="1400" b="0" i="0" u="none" strike="noStrike" cap="none" dirty="0">
                <a:latin typeface="Poppins"/>
                <a:ea typeface="Poppins"/>
                <a:cs typeface="Poppins"/>
                <a:sym typeface="Poppins"/>
              </a:rPr>
              <a:t>practices</a:t>
            </a:r>
            <a:endParaRPr sz="1400" dirty="0"/>
          </a:p>
        </p:txBody>
      </p:sp>
      <p:pic>
        <p:nvPicPr>
          <p:cNvPr id="13" name="Google Shape;228;g31b93f293af_1_44">
            <a:extLst>
              <a:ext uri="{FF2B5EF4-FFF2-40B4-BE49-F238E27FC236}">
                <a16:creationId xmlns:a16="http://schemas.microsoft.com/office/drawing/2014/main" id="{CF0F1914-DEF0-E811-A031-CC03A3A43CC3}"/>
              </a:ext>
            </a:extLst>
          </p:cNvPr>
          <p:cNvPicPr preferRelativeResize="0"/>
          <p:nvPr/>
        </p:nvPicPr>
        <p:blipFill rotWithShape="1">
          <a:blip r:embed="rId5">
            <a:alphaModFix/>
          </a:blip>
          <a:srcRect t="12846"/>
          <a:stretch/>
        </p:blipFill>
        <p:spPr>
          <a:xfrm>
            <a:off x="853307" y="2581091"/>
            <a:ext cx="1276551" cy="1169700"/>
          </a:xfrm>
          <a:prstGeom prst="rect">
            <a:avLst/>
          </a:prstGeom>
          <a:noFill/>
          <a:ln>
            <a:noFill/>
          </a:ln>
        </p:spPr>
      </p:pic>
      <p:sp>
        <p:nvSpPr>
          <p:cNvPr id="14" name="Google Shape;229;g31b93f293af_1_44">
            <a:extLst>
              <a:ext uri="{FF2B5EF4-FFF2-40B4-BE49-F238E27FC236}">
                <a16:creationId xmlns:a16="http://schemas.microsoft.com/office/drawing/2014/main" id="{D7333B9E-360B-E351-A4E7-07B846E7DB3B}"/>
              </a:ext>
            </a:extLst>
          </p:cNvPr>
          <p:cNvSpPr txBox="1"/>
          <p:nvPr/>
        </p:nvSpPr>
        <p:spPr>
          <a:xfrm>
            <a:off x="-173524" y="3580718"/>
            <a:ext cx="3152100" cy="1169700"/>
          </a:xfrm>
          <a:prstGeom prst="rect">
            <a:avLst/>
          </a:prstGeom>
          <a:noFill/>
          <a:ln>
            <a:noFill/>
          </a:ln>
        </p:spPr>
        <p:txBody>
          <a:bodyPr spcFirstLastPara="1" wrap="square" lIns="91425" tIns="45700" rIns="91425" bIns="45700" anchor="t" anchorCtr="0">
            <a:spAutoFit/>
          </a:bodyPr>
          <a:lstStyle/>
          <a:p>
            <a:pPr marL="457200" marR="0" lvl="1" indent="0" algn="ctr" rtl="0">
              <a:lnSpc>
                <a:spcPct val="100000"/>
              </a:lnSpc>
              <a:spcBef>
                <a:spcPts val="0"/>
              </a:spcBef>
              <a:spcAft>
                <a:spcPts val="0"/>
              </a:spcAft>
              <a:buNone/>
            </a:pPr>
            <a:r>
              <a:rPr lang="en-US" sz="1400" b="1" i="0" u="none" strike="noStrike" cap="none" dirty="0">
                <a:latin typeface="Poppins"/>
                <a:ea typeface="Poppins"/>
                <a:cs typeface="Poppins"/>
                <a:sym typeface="Poppins"/>
              </a:rPr>
              <a:t>Less paperwork </a:t>
            </a:r>
            <a:r>
              <a:rPr lang="en-US" sz="1400" b="0" i="0" u="none" strike="noStrike" cap="none" dirty="0">
                <a:latin typeface="Poppins"/>
                <a:ea typeface="Poppins"/>
                <a:cs typeface="Poppins"/>
                <a:sym typeface="Poppins"/>
              </a:rPr>
              <a:t>and manual data entry, allowing for automated invoicing, reconciliation, and report generation</a:t>
            </a:r>
            <a:endParaRPr sz="1400" dirty="0"/>
          </a:p>
        </p:txBody>
      </p:sp>
      <p:pic>
        <p:nvPicPr>
          <p:cNvPr id="15" name="Google Shape;230;g31b93f293af_1_44">
            <a:extLst>
              <a:ext uri="{FF2B5EF4-FFF2-40B4-BE49-F238E27FC236}">
                <a16:creationId xmlns:a16="http://schemas.microsoft.com/office/drawing/2014/main" id="{19554B98-E8F2-74B3-2A92-F1573E230F7F}"/>
              </a:ext>
            </a:extLst>
          </p:cNvPr>
          <p:cNvPicPr preferRelativeResize="0"/>
          <p:nvPr/>
        </p:nvPicPr>
        <p:blipFill>
          <a:blip r:embed="rId6">
            <a:alphaModFix/>
          </a:blip>
          <a:stretch>
            <a:fillRect/>
          </a:stretch>
        </p:blipFill>
        <p:spPr>
          <a:xfrm>
            <a:off x="6873413" y="2706236"/>
            <a:ext cx="1305652" cy="954300"/>
          </a:xfrm>
          <a:prstGeom prst="rect">
            <a:avLst/>
          </a:prstGeom>
          <a:noFill/>
          <a:ln>
            <a:noFill/>
          </a:ln>
        </p:spPr>
      </p:pic>
      <p:pic>
        <p:nvPicPr>
          <p:cNvPr id="16" name="Google Shape;231;g31b93f293af_1_44">
            <a:extLst>
              <a:ext uri="{FF2B5EF4-FFF2-40B4-BE49-F238E27FC236}">
                <a16:creationId xmlns:a16="http://schemas.microsoft.com/office/drawing/2014/main" id="{3DE98D7F-28A6-78C4-D619-1CC718CE9A0D}"/>
              </a:ext>
            </a:extLst>
          </p:cNvPr>
          <p:cNvPicPr preferRelativeResize="0"/>
          <p:nvPr/>
        </p:nvPicPr>
        <p:blipFill>
          <a:blip r:embed="rId7">
            <a:alphaModFix/>
          </a:blip>
          <a:stretch>
            <a:fillRect/>
          </a:stretch>
        </p:blipFill>
        <p:spPr>
          <a:xfrm>
            <a:off x="1158125" y="5035682"/>
            <a:ext cx="666914" cy="574272"/>
          </a:xfrm>
          <a:prstGeom prst="rect">
            <a:avLst/>
          </a:prstGeom>
          <a:noFill/>
          <a:ln>
            <a:noFill/>
          </a:ln>
        </p:spPr>
      </p:pic>
      <p:pic>
        <p:nvPicPr>
          <p:cNvPr id="17" name="Google Shape;232;g31b93f293af_1_44">
            <a:extLst>
              <a:ext uri="{FF2B5EF4-FFF2-40B4-BE49-F238E27FC236}">
                <a16:creationId xmlns:a16="http://schemas.microsoft.com/office/drawing/2014/main" id="{3C8B76A4-EDA6-6A0B-DAAF-3BF37EE3A1C1}"/>
              </a:ext>
            </a:extLst>
          </p:cNvPr>
          <p:cNvPicPr preferRelativeResize="0"/>
          <p:nvPr/>
        </p:nvPicPr>
        <p:blipFill>
          <a:blip r:embed="rId8">
            <a:alphaModFix/>
          </a:blip>
          <a:stretch>
            <a:fillRect/>
          </a:stretch>
        </p:blipFill>
        <p:spPr>
          <a:xfrm>
            <a:off x="6873413" y="4557458"/>
            <a:ext cx="1305652" cy="954301"/>
          </a:xfrm>
          <a:prstGeom prst="rect">
            <a:avLst/>
          </a:prstGeom>
          <a:noFill/>
          <a:ln>
            <a:noFill/>
          </a:ln>
        </p:spPr>
      </p:pic>
    </p:spTree>
    <p:extLst>
      <p:ext uri="{BB962C8B-B14F-4D97-AF65-F5344CB8AC3E}">
        <p14:creationId xmlns:p14="http://schemas.microsoft.com/office/powerpoint/2010/main" val="2859199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96545"/>
            <a:ext cx="8769573" cy="400110"/>
          </a:xfrm>
          <a:prstGeom prst="rect">
            <a:avLst/>
          </a:prstGeom>
          <a:noFill/>
        </p:spPr>
        <p:txBody>
          <a:bodyPr wrap="square" rtlCol="0">
            <a:spAutoFit/>
          </a:bodyPr>
          <a:lstStyle/>
          <a:p>
            <a:pPr algn="ctr"/>
            <a:r>
              <a:rPr lang="en-US" sz="2000" b="1" dirty="0">
                <a:latin typeface="Poppins" panose="00000500000000000000" pitchFamily="2" charset="0"/>
                <a:cs typeface="Poppins" panose="00000500000000000000" pitchFamily="2" charset="0"/>
              </a:rPr>
              <a:t>Components of digitization</a:t>
            </a:r>
          </a:p>
        </p:txBody>
      </p:sp>
      <p:sp>
        <p:nvSpPr>
          <p:cNvPr id="4" name="TextBox 3">
            <a:extLst>
              <a:ext uri="{FF2B5EF4-FFF2-40B4-BE49-F238E27FC236}">
                <a16:creationId xmlns:a16="http://schemas.microsoft.com/office/drawing/2014/main" id="{95BA4A66-A137-DD37-E7B4-42AA4611EE2B}"/>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Basics of bookkeeping</a:t>
            </a:r>
          </a:p>
        </p:txBody>
      </p:sp>
      <p:sp>
        <p:nvSpPr>
          <p:cNvPr id="3" name="Google Shape;189;g31b40bb07a6_1_66">
            <a:extLst>
              <a:ext uri="{FF2B5EF4-FFF2-40B4-BE49-F238E27FC236}">
                <a16:creationId xmlns:a16="http://schemas.microsoft.com/office/drawing/2014/main" id="{7BFC4BC7-8F40-F519-A34D-F0C32394CCF3}"/>
              </a:ext>
            </a:extLst>
          </p:cNvPr>
          <p:cNvSpPr txBox="1"/>
          <p:nvPr/>
        </p:nvSpPr>
        <p:spPr>
          <a:xfrm>
            <a:off x="150167" y="1018817"/>
            <a:ext cx="8843664"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dirty="0"/>
              <a:t>Digitizing business records involves at least four different activities associated with different tools/technologies.</a:t>
            </a:r>
            <a:endParaRPr dirty="0"/>
          </a:p>
        </p:txBody>
      </p:sp>
      <p:sp>
        <p:nvSpPr>
          <p:cNvPr id="18" name="Google Shape;201;g31b93f293af_1_15">
            <a:extLst>
              <a:ext uri="{FF2B5EF4-FFF2-40B4-BE49-F238E27FC236}">
                <a16:creationId xmlns:a16="http://schemas.microsoft.com/office/drawing/2014/main" id="{9789046E-2988-6E63-1FA8-8A9A47002FF6}"/>
              </a:ext>
            </a:extLst>
          </p:cNvPr>
          <p:cNvSpPr txBox="1"/>
          <p:nvPr/>
        </p:nvSpPr>
        <p:spPr>
          <a:xfrm>
            <a:off x="339725" y="1887523"/>
            <a:ext cx="3966600" cy="1914900"/>
          </a:xfrm>
          <a:prstGeom prst="rect">
            <a:avLst/>
          </a:prstGeom>
          <a:noFill/>
          <a:ln>
            <a:noFill/>
          </a:ln>
        </p:spPr>
        <p:txBody>
          <a:bodyPr spcFirstLastPara="1" wrap="square" lIns="128000" tIns="128000" rIns="128000" bIns="128000"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US" sz="1600" b="1" i="0" u="none" strike="noStrike" cap="none" dirty="0">
                <a:ea typeface="Poppins"/>
                <a:cs typeface="Poppins"/>
                <a:sym typeface="Poppins"/>
              </a:rPr>
              <a:t>Scan physical </a:t>
            </a:r>
            <a:r>
              <a:rPr lang="en-US" sz="1600" b="1" dirty="0">
                <a:ea typeface="Poppins"/>
                <a:cs typeface="Poppins"/>
                <a:sym typeface="Poppins"/>
              </a:rPr>
              <a:t>d</a:t>
            </a:r>
            <a:r>
              <a:rPr lang="en-US" sz="1600" b="1" i="0" u="none" strike="noStrike" cap="none" dirty="0">
                <a:ea typeface="Poppins"/>
                <a:cs typeface="Poppins"/>
                <a:sym typeface="Poppins"/>
              </a:rPr>
              <a:t>ocuments</a:t>
            </a:r>
            <a:endParaRPr lang="en-US" sz="1600" dirty="0">
              <a:sym typeface="Poppins"/>
            </a:endParaRPr>
          </a:p>
          <a:p>
            <a:pPr marL="0" marR="0" lvl="0" indent="0" algn="l" rtl="0">
              <a:lnSpc>
                <a:spcPct val="90000"/>
              </a:lnSpc>
              <a:spcBef>
                <a:spcPts val="0"/>
              </a:spcBef>
              <a:spcAft>
                <a:spcPts val="0"/>
              </a:spcAft>
              <a:buClr>
                <a:srgbClr val="000000"/>
              </a:buClr>
              <a:buSzPts val="1800"/>
              <a:buFont typeface="Arial"/>
              <a:buNone/>
            </a:pPr>
            <a:r>
              <a:rPr lang="en-US" sz="1600" b="0" i="0" u="none" strike="noStrike" cap="none" dirty="0">
                <a:ea typeface="Poppins"/>
                <a:cs typeface="Poppins"/>
                <a:sym typeface="Poppins"/>
              </a:rPr>
              <a:t>Convert paper invoices, receipts, and contracts into digital files</a:t>
            </a:r>
            <a:r>
              <a:rPr lang="en-US" sz="1600" dirty="0">
                <a:ea typeface="Poppins"/>
                <a:cs typeface="Poppins"/>
                <a:sym typeface="Poppins"/>
              </a:rPr>
              <a:t> and s</a:t>
            </a:r>
            <a:r>
              <a:rPr lang="en-US" sz="1600" b="0" i="0" u="none" strike="noStrike" cap="none" dirty="0">
                <a:ea typeface="Poppins"/>
                <a:cs typeface="Poppins"/>
                <a:sym typeface="Poppins"/>
              </a:rPr>
              <a:t>ave these files in organized folders</a:t>
            </a:r>
          </a:p>
          <a:p>
            <a:pPr marL="0" marR="0" lvl="0" indent="0" algn="l" rtl="0">
              <a:lnSpc>
                <a:spcPct val="90000"/>
              </a:lnSpc>
              <a:spcBef>
                <a:spcPts val="0"/>
              </a:spcBef>
              <a:spcAft>
                <a:spcPts val="0"/>
              </a:spcAft>
              <a:buClr>
                <a:srgbClr val="000000"/>
              </a:buClr>
              <a:buSzPts val="1800"/>
              <a:buFont typeface="Arial"/>
              <a:buNone/>
            </a:pPr>
            <a:endParaRPr lang="en-US" sz="1600" i="1" dirty="0">
              <a:ea typeface="Poppins"/>
              <a:cs typeface="Poppins"/>
              <a:sym typeface="Poppins"/>
            </a:endParaRPr>
          </a:p>
        </p:txBody>
      </p:sp>
      <p:sp>
        <p:nvSpPr>
          <p:cNvPr id="19" name="Google Shape;202;g31b93f293af_1_15">
            <a:extLst>
              <a:ext uri="{FF2B5EF4-FFF2-40B4-BE49-F238E27FC236}">
                <a16:creationId xmlns:a16="http://schemas.microsoft.com/office/drawing/2014/main" id="{1D9248EB-3EEC-EE3D-8FF5-4026CA2128CF}"/>
              </a:ext>
            </a:extLst>
          </p:cNvPr>
          <p:cNvSpPr txBox="1"/>
          <p:nvPr/>
        </p:nvSpPr>
        <p:spPr>
          <a:xfrm>
            <a:off x="4530033" y="1795250"/>
            <a:ext cx="4266600" cy="1914900"/>
          </a:xfrm>
          <a:prstGeom prst="rect">
            <a:avLst/>
          </a:prstGeom>
          <a:noFill/>
          <a:ln>
            <a:noFill/>
          </a:ln>
        </p:spPr>
        <p:txBody>
          <a:bodyPr spcFirstLastPara="1" wrap="square" lIns="128000" tIns="128000" rIns="128000" bIns="128000" anchor="t" anchorCtr="0">
            <a:noAutofit/>
          </a:bodyPr>
          <a:lstStyle/>
          <a:p>
            <a:pPr marL="0" marR="0" lvl="1" algn="l" rtl="0">
              <a:lnSpc>
                <a:spcPct val="90000"/>
              </a:lnSpc>
              <a:spcBef>
                <a:spcPts val="630"/>
              </a:spcBef>
              <a:spcAft>
                <a:spcPts val="0"/>
              </a:spcAft>
              <a:buClr>
                <a:srgbClr val="0B5394"/>
              </a:buClr>
              <a:buSzPts val="1600"/>
            </a:pPr>
            <a:r>
              <a:rPr lang="en-US" sz="1600" b="1" i="0" u="none" strike="noStrike" cap="none" dirty="0">
                <a:ea typeface="Poppins"/>
                <a:cs typeface="Poppins"/>
                <a:sym typeface="Poppins"/>
              </a:rPr>
              <a:t>Create new digital records </a:t>
            </a:r>
          </a:p>
          <a:p>
            <a:pPr marL="0" marR="0" lvl="1" algn="l" rtl="0">
              <a:lnSpc>
                <a:spcPct val="90000"/>
              </a:lnSpc>
              <a:spcBef>
                <a:spcPts val="630"/>
              </a:spcBef>
              <a:spcAft>
                <a:spcPts val="0"/>
              </a:spcAft>
              <a:buClr>
                <a:srgbClr val="0B5394"/>
              </a:buClr>
              <a:buSzPts val="1600"/>
            </a:pPr>
            <a:r>
              <a:rPr lang="en-US" sz="1600" b="0" i="0" u="none" strike="noStrike" cap="none" dirty="0">
                <a:ea typeface="Poppins"/>
                <a:cs typeface="Poppins"/>
                <a:sym typeface="Poppins"/>
              </a:rPr>
              <a:t>Generate customer invoices and track receivables, record bills from vendors and track outstanding payables electronically; automate data entry.</a:t>
            </a:r>
          </a:p>
        </p:txBody>
      </p:sp>
      <p:sp>
        <p:nvSpPr>
          <p:cNvPr id="20" name="Google Shape;203;g31b93f293af_1_15">
            <a:extLst>
              <a:ext uri="{FF2B5EF4-FFF2-40B4-BE49-F238E27FC236}">
                <a16:creationId xmlns:a16="http://schemas.microsoft.com/office/drawing/2014/main" id="{D5CB33D5-98B3-20F3-AD8E-3E9B5FA33A1F}"/>
              </a:ext>
            </a:extLst>
          </p:cNvPr>
          <p:cNvSpPr txBox="1"/>
          <p:nvPr/>
        </p:nvSpPr>
        <p:spPr>
          <a:xfrm>
            <a:off x="4571999" y="4048355"/>
            <a:ext cx="3966600" cy="2213100"/>
          </a:xfrm>
          <a:prstGeom prst="rect">
            <a:avLst/>
          </a:prstGeom>
          <a:noFill/>
          <a:ln>
            <a:noFill/>
          </a:ln>
        </p:spPr>
        <p:txBody>
          <a:bodyPr spcFirstLastPara="1" wrap="square" lIns="113775" tIns="113775" rIns="113775" bIns="113775"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1" i="0" u="none" strike="noStrike" cap="none" dirty="0">
                <a:ea typeface="Poppins"/>
                <a:cs typeface="Poppins"/>
                <a:sym typeface="Poppins"/>
              </a:rPr>
              <a:t>Store digitized documents</a:t>
            </a:r>
            <a:endParaRPr sz="1600" b="1" dirty="0"/>
          </a:p>
          <a:p>
            <a:pPr marL="0" marR="0" lvl="1" algn="l" rtl="0">
              <a:lnSpc>
                <a:spcPct val="90000"/>
              </a:lnSpc>
              <a:spcBef>
                <a:spcPts val="700"/>
              </a:spcBef>
              <a:spcAft>
                <a:spcPts val="0"/>
              </a:spcAft>
              <a:buClr>
                <a:srgbClr val="0B5394"/>
              </a:buClr>
              <a:buSzPts val="1600"/>
            </a:pPr>
            <a:r>
              <a:rPr lang="en-US" sz="1600" b="0" i="0" u="none" strike="noStrike" cap="none" dirty="0">
                <a:ea typeface="Poppins"/>
                <a:cs typeface="Poppins"/>
                <a:sym typeface="Poppins"/>
              </a:rPr>
              <a:t>Ensure secure backups and remote access to financial data.</a:t>
            </a:r>
            <a:r>
              <a:rPr lang="en-US" sz="1600" dirty="0">
                <a:sym typeface="Poppins"/>
              </a:rPr>
              <a:t> </a:t>
            </a:r>
            <a:r>
              <a:rPr lang="en-US" sz="1600" b="0" i="0" u="none" strike="noStrike" cap="none" dirty="0">
                <a:ea typeface="Poppins"/>
                <a:cs typeface="Poppins"/>
                <a:sym typeface="Poppins"/>
              </a:rPr>
              <a:t>Compare plans to ensure the best service and price.</a:t>
            </a:r>
            <a:endParaRPr sz="1600" dirty="0"/>
          </a:p>
          <a:p>
            <a:pPr marL="114300" marR="0" lvl="1" indent="-25400" algn="l" rtl="0">
              <a:lnSpc>
                <a:spcPct val="90000"/>
              </a:lnSpc>
              <a:spcBef>
                <a:spcPts val="700"/>
              </a:spcBef>
              <a:spcAft>
                <a:spcPts val="0"/>
              </a:spcAft>
              <a:buClr>
                <a:srgbClr val="000000"/>
              </a:buClr>
              <a:buSzPts val="1400"/>
              <a:buFont typeface="Arial"/>
              <a:buNone/>
            </a:pPr>
            <a:endParaRPr sz="1600" b="0" i="0" u="none" strike="noStrike" cap="none" dirty="0">
              <a:ea typeface="Poppins"/>
              <a:cs typeface="Poppins"/>
              <a:sym typeface="Poppins"/>
            </a:endParaRPr>
          </a:p>
        </p:txBody>
      </p:sp>
      <p:sp>
        <p:nvSpPr>
          <p:cNvPr id="21" name="Google Shape;204;g31b93f293af_1_15">
            <a:extLst>
              <a:ext uri="{FF2B5EF4-FFF2-40B4-BE49-F238E27FC236}">
                <a16:creationId xmlns:a16="http://schemas.microsoft.com/office/drawing/2014/main" id="{35E962BB-2FEE-C4E7-7C94-25A31D2A3440}"/>
              </a:ext>
            </a:extLst>
          </p:cNvPr>
          <p:cNvSpPr txBox="1"/>
          <p:nvPr/>
        </p:nvSpPr>
        <p:spPr>
          <a:xfrm>
            <a:off x="347367" y="3740256"/>
            <a:ext cx="3958958" cy="1914900"/>
          </a:xfrm>
          <a:prstGeom prst="rect">
            <a:avLst/>
          </a:prstGeom>
          <a:noFill/>
          <a:ln>
            <a:noFill/>
          </a:ln>
        </p:spPr>
        <p:txBody>
          <a:bodyPr spcFirstLastPara="1" wrap="square" lIns="113775" tIns="113775" rIns="113775" bIns="113775" anchor="b" anchorCtr="0">
            <a:noAutofit/>
          </a:bodyPr>
          <a:lstStyle/>
          <a:p>
            <a:pPr marL="0" marR="0" lvl="0" indent="0" algn="l" rtl="0">
              <a:lnSpc>
                <a:spcPct val="90000"/>
              </a:lnSpc>
              <a:spcBef>
                <a:spcPts val="560"/>
              </a:spcBef>
              <a:spcAft>
                <a:spcPts val="0"/>
              </a:spcAft>
              <a:buClr>
                <a:srgbClr val="000000"/>
              </a:buClr>
              <a:buSzPts val="1600"/>
              <a:buFont typeface="Arial"/>
              <a:buNone/>
            </a:pPr>
            <a:r>
              <a:rPr lang="en-US" sz="1600" b="1" i="0" u="none" strike="noStrike" cap="none" dirty="0">
                <a:ea typeface="Poppins"/>
                <a:cs typeface="Poppins"/>
                <a:sym typeface="Poppins"/>
              </a:rPr>
              <a:t>Maintain digital records </a:t>
            </a:r>
          </a:p>
          <a:p>
            <a:pPr marL="0" marR="0" lvl="0" indent="0" algn="l" rtl="0">
              <a:lnSpc>
                <a:spcPct val="90000"/>
              </a:lnSpc>
              <a:spcBef>
                <a:spcPts val="560"/>
              </a:spcBef>
              <a:spcAft>
                <a:spcPts val="0"/>
              </a:spcAft>
              <a:buClr>
                <a:srgbClr val="000000"/>
              </a:buClr>
              <a:buSzPts val="1600"/>
              <a:buFont typeface="Arial"/>
              <a:buNone/>
            </a:pPr>
            <a:r>
              <a:rPr lang="en-US" sz="1600" i="0" u="none" strike="noStrike" cap="none" dirty="0">
                <a:ea typeface="Poppins"/>
                <a:cs typeface="Poppins"/>
                <a:sym typeface="Poppins"/>
              </a:rPr>
              <a:t>Maintain digital copies of required tax records, bank statements, and financial reports in compliance with government regulations.</a:t>
            </a:r>
            <a:endParaRPr sz="1600" dirty="0">
              <a:ea typeface="Poppins"/>
              <a:cs typeface="Poppins"/>
              <a:sym typeface="Poppins"/>
            </a:endParaRPr>
          </a:p>
        </p:txBody>
      </p:sp>
      <p:sp>
        <p:nvSpPr>
          <p:cNvPr id="23" name="TextBox 22">
            <a:extLst>
              <a:ext uri="{FF2B5EF4-FFF2-40B4-BE49-F238E27FC236}">
                <a16:creationId xmlns:a16="http://schemas.microsoft.com/office/drawing/2014/main" id="{A38A45D0-1130-7C21-9CF2-63F015D46AA4}"/>
              </a:ext>
            </a:extLst>
          </p:cNvPr>
          <p:cNvSpPr txBox="1"/>
          <p:nvPr/>
        </p:nvSpPr>
        <p:spPr>
          <a:xfrm>
            <a:off x="347367" y="3264840"/>
            <a:ext cx="3772146" cy="537583"/>
          </a:xfrm>
          <a:prstGeom prst="rect">
            <a:avLst/>
          </a:prstGeom>
          <a:noFill/>
        </p:spPr>
        <p:txBody>
          <a:bodyPr wrap="square">
            <a:spAutoFit/>
          </a:bodyPr>
          <a:lstStyle/>
          <a:p>
            <a:pPr marL="0" marR="0" lvl="0" indent="0" algn="l" rtl="0">
              <a:lnSpc>
                <a:spcPct val="90000"/>
              </a:lnSpc>
              <a:spcBef>
                <a:spcPts val="0"/>
              </a:spcBef>
              <a:spcAft>
                <a:spcPts val="0"/>
              </a:spcAft>
              <a:buClr>
                <a:srgbClr val="000000"/>
              </a:buClr>
              <a:buSzPts val="1800"/>
              <a:buFont typeface="Arial"/>
              <a:buNone/>
            </a:pPr>
            <a:r>
              <a:rPr lang="en-US" sz="1600" i="1" dirty="0">
                <a:ea typeface="Poppins"/>
                <a:cs typeface="Poppins"/>
                <a:sym typeface="Poppins"/>
              </a:rPr>
              <a:t>Digital tool</a:t>
            </a:r>
            <a:r>
              <a:rPr lang="en-US" sz="1600" dirty="0">
                <a:ea typeface="Poppins"/>
                <a:cs typeface="Poppins"/>
                <a:sym typeface="Poppins"/>
              </a:rPr>
              <a:t>:</a:t>
            </a:r>
            <a:r>
              <a:rPr lang="en-US" sz="1600" b="0" i="0" u="none" strike="noStrike" cap="none" dirty="0">
                <a:ea typeface="Poppins"/>
                <a:cs typeface="Poppins"/>
                <a:sym typeface="Poppins"/>
              </a:rPr>
              <a:t> scanning and document-management software</a:t>
            </a:r>
            <a:endParaRPr lang="en-US" sz="1600" dirty="0"/>
          </a:p>
        </p:txBody>
      </p:sp>
      <p:sp>
        <p:nvSpPr>
          <p:cNvPr id="25" name="TextBox 24">
            <a:extLst>
              <a:ext uri="{FF2B5EF4-FFF2-40B4-BE49-F238E27FC236}">
                <a16:creationId xmlns:a16="http://schemas.microsoft.com/office/drawing/2014/main" id="{B8F34EF7-4D3C-75F8-F1E3-E3A0624E591B}"/>
              </a:ext>
            </a:extLst>
          </p:cNvPr>
          <p:cNvSpPr txBox="1"/>
          <p:nvPr/>
        </p:nvSpPr>
        <p:spPr>
          <a:xfrm>
            <a:off x="4571999" y="3375639"/>
            <a:ext cx="3535053" cy="537583"/>
          </a:xfrm>
          <a:prstGeom prst="rect">
            <a:avLst/>
          </a:prstGeom>
          <a:noFill/>
        </p:spPr>
        <p:txBody>
          <a:bodyPr wrap="square">
            <a:spAutoFit/>
          </a:bodyPr>
          <a:lstStyle/>
          <a:p>
            <a:pPr marL="0" marR="0" lvl="1" algn="l" rtl="0">
              <a:lnSpc>
                <a:spcPct val="90000"/>
              </a:lnSpc>
              <a:spcBef>
                <a:spcPts val="630"/>
              </a:spcBef>
              <a:spcAft>
                <a:spcPts val="0"/>
              </a:spcAft>
              <a:buClr>
                <a:srgbClr val="0B5394"/>
              </a:buClr>
              <a:buSzPts val="1600"/>
            </a:pPr>
            <a:r>
              <a:rPr lang="en-US" sz="1600" i="1" dirty="0">
                <a:ea typeface="Poppins"/>
                <a:cs typeface="Poppins"/>
                <a:sym typeface="Poppins"/>
              </a:rPr>
              <a:t>Digital tool</a:t>
            </a:r>
            <a:r>
              <a:rPr lang="en-US" sz="1600" dirty="0">
                <a:ea typeface="Poppins"/>
                <a:cs typeface="Poppins"/>
                <a:sym typeface="Poppins"/>
              </a:rPr>
              <a:t>: accounting software and expense tracking apps</a:t>
            </a:r>
          </a:p>
        </p:txBody>
      </p:sp>
      <p:sp>
        <p:nvSpPr>
          <p:cNvPr id="26" name="TextBox 25">
            <a:extLst>
              <a:ext uri="{FF2B5EF4-FFF2-40B4-BE49-F238E27FC236}">
                <a16:creationId xmlns:a16="http://schemas.microsoft.com/office/drawing/2014/main" id="{DBD4663B-8687-0AA4-A005-592AD7D10ED4}"/>
              </a:ext>
            </a:extLst>
          </p:cNvPr>
          <p:cNvSpPr txBox="1"/>
          <p:nvPr/>
        </p:nvSpPr>
        <p:spPr>
          <a:xfrm>
            <a:off x="347367" y="5877572"/>
            <a:ext cx="3789576" cy="315984"/>
          </a:xfrm>
          <a:prstGeom prst="rect">
            <a:avLst/>
          </a:prstGeom>
          <a:noFill/>
        </p:spPr>
        <p:txBody>
          <a:bodyPr wrap="square">
            <a:spAutoFit/>
          </a:bodyPr>
          <a:lstStyle/>
          <a:p>
            <a:pPr marL="0" marR="0" lvl="1" algn="l" rtl="0">
              <a:lnSpc>
                <a:spcPct val="90000"/>
              </a:lnSpc>
              <a:spcBef>
                <a:spcPts val="630"/>
              </a:spcBef>
              <a:spcAft>
                <a:spcPts val="0"/>
              </a:spcAft>
              <a:buClr>
                <a:srgbClr val="0B5394"/>
              </a:buClr>
              <a:buSzPts val="1600"/>
            </a:pPr>
            <a:r>
              <a:rPr lang="en-US" sz="1600" i="1" dirty="0">
                <a:ea typeface="Poppins"/>
                <a:cs typeface="Poppins"/>
                <a:sym typeface="Poppins"/>
              </a:rPr>
              <a:t>Digital tool</a:t>
            </a:r>
            <a:r>
              <a:rPr lang="en-US" sz="1600" dirty="0">
                <a:ea typeface="Poppins"/>
                <a:cs typeface="Poppins"/>
                <a:sym typeface="Poppins"/>
              </a:rPr>
              <a:t>: PDF files, spreadsheets</a:t>
            </a:r>
          </a:p>
        </p:txBody>
      </p:sp>
      <p:sp>
        <p:nvSpPr>
          <p:cNvPr id="27" name="TextBox 26">
            <a:extLst>
              <a:ext uri="{FF2B5EF4-FFF2-40B4-BE49-F238E27FC236}">
                <a16:creationId xmlns:a16="http://schemas.microsoft.com/office/drawing/2014/main" id="{B70B0F96-AC58-137D-E2CA-C434B96C9551}"/>
              </a:ext>
            </a:extLst>
          </p:cNvPr>
          <p:cNvSpPr txBox="1"/>
          <p:nvPr/>
        </p:nvSpPr>
        <p:spPr>
          <a:xfrm>
            <a:off x="4637772" y="5826547"/>
            <a:ext cx="3535053" cy="537583"/>
          </a:xfrm>
          <a:prstGeom prst="rect">
            <a:avLst/>
          </a:prstGeom>
          <a:noFill/>
        </p:spPr>
        <p:txBody>
          <a:bodyPr wrap="square">
            <a:spAutoFit/>
          </a:bodyPr>
          <a:lstStyle/>
          <a:p>
            <a:pPr marL="0" marR="0" lvl="1" algn="l" rtl="0">
              <a:lnSpc>
                <a:spcPct val="90000"/>
              </a:lnSpc>
              <a:spcBef>
                <a:spcPts val="630"/>
              </a:spcBef>
              <a:spcAft>
                <a:spcPts val="0"/>
              </a:spcAft>
              <a:buClr>
                <a:srgbClr val="0B5394"/>
              </a:buClr>
              <a:buSzPts val="1600"/>
            </a:pPr>
            <a:r>
              <a:rPr lang="en-US" sz="1600" i="1" dirty="0">
                <a:ea typeface="Poppins"/>
                <a:cs typeface="Poppins"/>
                <a:sym typeface="Poppins"/>
              </a:rPr>
              <a:t>Digital tool</a:t>
            </a:r>
            <a:r>
              <a:rPr lang="en-US" sz="1600" dirty="0">
                <a:ea typeface="Poppins"/>
                <a:cs typeface="Poppins"/>
                <a:sym typeface="Poppins"/>
              </a:rPr>
              <a:t>: online/cloud storage services</a:t>
            </a:r>
          </a:p>
        </p:txBody>
      </p:sp>
    </p:spTree>
    <p:extLst>
      <p:ext uri="{BB962C8B-B14F-4D97-AF65-F5344CB8AC3E}">
        <p14:creationId xmlns:p14="http://schemas.microsoft.com/office/powerpoint/2010/main" val="3969401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96545"/>
            <a:ext cx="8769573" cy="400110"/>
          </a:xfrm>
          <a:prstGeom prst="rect">
            <a:avLst/>
          </a:prstGeom>
          <a:noFill/>
        </p:spPr>
        <p:txBody>
          <a:bodyPr wrap="square" rtlCol="0">
            <a:spAutoFit/>
          </a:bodyPr>
          <a:lstStyle/>
          <a:p>
            <a:pPr algn="ctr"/>
            <a:r>
              <a:rPr lang="en-US" sz="2000" b="1" dirty="0">
                <a:latin typeface="Poppins" panose="00000500000000000000" pitchFamily="2" charset="0"/>
                <a:cs typeface="Poppins" panose="00000500000000000000" pitchFamily="2" charset="0"/>
              </a:rPr>
              <a:t>Steps in digitization</a:t>
            </a:r>
          </a:p>
        </p:txBody>
      </p:sp>
      <p:sp>
        <p:nvSpPr>
          <p:cNvPr id="4" name="TextBox 3">
            <a:extLst>
              <a:ext uri="{FF2B5EF4-FFF2-40B4-BE49-F238E27FC236}">
                <a16:creationId xmlns:a16="http://schemas.microsoft.com/office/drawing/2014/main" id="{95BA4A66-A137-DD37-E7B4-42AA4611EE2B}"/>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Basics of bookkeeping</a:t>
            </a:r>
          </a:p>
        </p:txBody>
      </p:sp>
      <p:sp>
        <p:nvSpPr>
          <p:cNvPr id="3" name="Google Shape;189;g31b40bb07a6_1_66">
            <a:extLst>
              <a:ext uri="{FF2B5EF4-FFF2-40B4-BE49-F238E27FC236}">
                <a16:creationId xmlns:a16="http://schemas.microsoft.com/office/drawing/2014/main" id="{7BFC4BC7-8F40-F519-A34D-F0C32394CCF3}"/>
              </a:ext>
            </a:extLst>
          </p:cNvPr>
          <p:cNvSpPr txBox="1"/>
          <p:nvPr/>
        </p:nvSpPr>
        <p:spPr>
          <a:xfrm>
            <a:off x="150167" y="1018817"/>
            <a:ext cx="8843664"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dirty="0"/>
              <a:t>Digitizing business records involves a series of important steps</a:t>
            </a:r>
            <a:endParaRPr dirty="0"/>
          </a:p>
        </p:txBody>
      </p:sp>
      <p:graphicFrame>
        <p:nvGraphicFramePr>
          <p:cNvPr id="5" name="Table 4">
            <a:extLst>
              <a:ext uri="{FF2B5EF4-FFF2-40B4-BE49-F238E27FC236}">
                <a16:creationId xmlns:a16="http://schemas.microsoft.com/office/drawing/2014/main" id="{5EED1DF5-F1A2-BE1F-2C04-CD89BBAC6B85}"/>
              </a:ext>
            </a:extLst>
          </p:cNvPr>
          <p:cNvGraphicFramePr>
            <a:graphicFrameLocks noGrp="1"/>
          </p:cNvGraphicFramePr>
          <p:nvPr>
            <p:extLst>
              <p:ext uri="{D42A27DB-BD31-4B8C-83A1-F6EECF244321}">
                <p14:modId xmlns:p14="http://schemas.microsoft.com/office/powerpoint/2010/main" val="77228681"/>
              </p:ext>
            </p:extLst>
          </p:nvPr>
        </p:nvGraphicFramePr>
        <p:xfrm>
          <a:off x="328366" y="1553807"/>
          <a:ext cx="8487266" cy="4907280"/>
        </p:xfrm>
        <a:graphic>
          <a:graphicData uri="http://schemas.openxmlformats.org/drawingml/2006/table">
            <a:tbl>
              <a:tblPr firstRow="1" bandRow="1">
                <a:tableStyleId>{5C22544A-7EE6-4342-B048-85BDC9FD1C3A}</a:tableStyleId>
              </a:tblPr>
              <a:tblGrid>
                <a:gridCol w="2661501">
                  <a:extLst>
                    <a:ext uri="{9D8B030D-6E8A-4147-A177-3AD203B41FA5}">
                      <a16:colId xmlns:a16="http://schemas.microsoft.com/office/drawing/2014/main" val="3181622215"/>
                    </a:ext>
                  </a:extLst>
                </a:gridCol>
                <a:gridCol w="5825765">
                  <a:extLst>
                    <a:ext uri="{9D8B030D-6E8A-4147-A177-3AD203B41FA5}">
                      <a16:colId xmlns:a16="http://schemas.microsoft.com/office/drawing/2014/main" val="3593890472"/>
                    </a:ext>
                  </a:extLst>
                </a:gridCol>
              </a:tblGrid>
              <a:tr h="0">
                <a:tc>
                  <a:txBody>
                    <a:bodyPr/>
                    <a:lstStyle/>
                    <a:p>
                      <a:r>
                        <a:rPr lang="en-US" sz="1400" dirty="0">
                          <a:solidFill>
                            <a:schemeClr val="tx1"/>
                          </a:solidFill>
                        </a:rPr>
                        <a:t>Steps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Explanation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8101895"/>
                  </a:ext>
                </a:extLst>
              </a:tr>
              <a:tr h="370840">
                <a:tc>
                  <a:txBody>
                    <a:bodyPr/>
                    <a:lstStyle/>
                    <a:p>
                      <a:r>
                        <a:rPr lang="en-US" sz="1400" dirty="0">
                          <a:solidFill>
                            <a:schemeClr val="tx1"/>
                          </a:solidFill>
                        </a:rPr>
                        <a:t>1. Assess current records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Identify which physical documents need to be digitized, such as invoices, receipts, and contracts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7856695"/>
                  </a:ext>
                </a:extLst>
              </a:tr>
              <a:tr h="370840">
                <a:tc>
                  <a:txBody>
                    <a:bodyPr/>
                    <a:lstStyle/>
                    <a:p>
                      <a:r>
                        <a:rPr lang="en-US" sz="1400" dirty="0">
                          <a:solidFill>
                            <a:schemeClr val="tx1"/>
                          </a:solidFill>
                        </a:rPr>
                        <a:t>2. Choose the right tools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Accounting software, scanning tools, cloud storage, and expense tracking; compare plans, total cost, backup security, and accessibility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5646626"/>
                  </a:ext>
                </a:extLst>
              </a:tr>
              <a:tr h="370840">
                <a:tc>
                  <a:txBody>
                    <a:bodyPr/>
                    <a:lstStyle/>
                    <a:p>
                      <a:r>
                        <a:rPr lang="en-US" sz="1400" dirty="0">
                          <a:solidFill>
                            <a:schemeClr val="tx1"/>
                          </a:solidFill>
                        </a:rPr>
                        <a:t>3. Scan documents and organize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Digitize paper records into categories (income, exp, payroll, taxes), enter data into software, categorize and store files systematically, ensure that documents are uploaded to the cloud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8997409"/>
                  </a:ext>
                </a:extLst>
              </a:tr>
              <a:tr h="370840">
                <a:tc>
                  <a:txBody>
                    <a:bodyPr/>
                    <a:lstStyle/>
                    <a:p>
                      <a:r>
                        <a:rPr lang="en-US" sz="1400" dirty="0">
                          <a:solidFill>
                            <a:schemeClr val="tx1"/>
                          </a:solidFill>
                        </a:rPr>
                        <a:t>4. Implement automation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Automate invoice generation, expense tracking, and payroll processes; in addition, link bank accounts and credit cards to accounting software for real-time updates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0716475"/>
                  </a:ext>
                </a:extLst>
              </a:tr>
              <a:tr h="370840">
                <a:tc>
                  <a:txBody>
                    <a:bodyPr/>
                    <a:lstStyle/>
                    <a:p>
                      <a:r>
                        <a:rPr lang="en-US" sz="1400" dirty="0">
                          <a:solidFill>
                            <a:schemeClr val="tx1"/>
                          </a:solidFill>
                        </a:rPr>
                        <a:t>5. Train staff or work with outside parties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Teach staff or outside parties that are helping you to maintain business records how to use new tools and follow digital recordkeeping practices and emphasize security best practices (see below)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151093"/>
                  </a:ext>
                </a:extLst>
              </a:tr>
              <a:tr h="370840">
                <a:tc>
                  <a:txBody>
                    <a:bodyPr/>
                    <a:lstStyle/>
                    <a:p>
                      <a:r>
                        <a:rPr lang="en-US" sz="1400" dirty="0">
                          <a:solidFill>
                            <a:schemeClr val="tx1"/>
                          </a:solidFill>
                        </a:rPr>
                        <a:t>6. Ensure compliance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Follow legal and regulatory standards for storing and backing up digital records; data retention, data security and privacy, backup, and disaster recovery are all relevant considerations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4391046"/>
                  </a:ext>
                </a:extLst>
              </a:tr>
            </a:tbl>
          </a:graphicData>
        </a:graphic>
      </p:graphicFrame>
    </p:spTree>
    <p:extLst>
      <p:ext uri="{BB962C8B-B14F-4D97-AF65-F5344CB8AC3E}">
        <p14:creationId xmlns:p14="http://schemas.microsoft.com/office/powerpoint/2010/main" val="987693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96545"/>
            <a:ext cx="8769573" cy="4419158"/>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Overview</a:t>
            </a:r>
            <a:endParaRPr lang="en-US" sz="2000" b="1" dirty="0">
              <a:latin typeface="Poppins" panose="00000500000000000000" pitchFamily="2" charset="0"/>
              <a:cs typeface="Poppins" panose="00000500000000000000" pitchFamily="2" charset="0"/>
            </a:endParaRPr>
          </a:p>
          <a:p>
            <a:pPr algn="ct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What is bookkeeping?</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Types of business records and best-practices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Digitizing business records</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Security and compliance issues</a:t>
            </a:r>
          </a:p>
          <a:p>
            <a:pPr marL="514350" indent="-514350">
              <a:lnSpc>
                <a:spcPct val="150000"/>
              </a:lnSpc>
              <a:buFontTx/>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Example of bookkeeping &amp; digitization</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Working with a bookkeeper/software</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Summary</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What’s next</a:t>
            </a:r>
          </a:p>
        </p:txBody>
      </p:sp>
      <p:sp>
        <p:nvSpPr>
          <p:cNvPr id="4" name="TextBox 3">
            <a:extLst>
              <a:ext uri="{FF2B5EF4-FFF2-40B4-BE49-F238E27FC236}">
                <a16:creationId xmlns:a16="http://schemas.microsoft.com/office/drawing/2014/main" id="{95BA4A66-A137-DD37-E7B4-42AA4611EE2B}"/>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Basics of bookkeeping</a:t>
            </a:r>
          </a:p>
        </p:txBody>
      </p:sp>
    </p:spTree>
    <p:extLst>
      <p:ext uri="{BB962C8B-B14F-4D97-AF65-F5344CB8AC3E}">
        <p14:creationId xmlns:p14="http://schemas.microsoft.com/office/powerpoint/2010/main" val="3425917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96545"/>
            <a:ext cx="8769573" cy="400110"/>
          </a:xfrm>
          <a:prstGeom prst="rect">
            <a:avLst/>
          </a:prstGeom>
          <a:noFill/>
        </p:spPr>
        <p:txBody>
          <a:bodyPr wrap="square" rtlCol="0">
            <a:spAutoFit/>
          </a:bodyPr>
          <a:lstStyle/>
          <a:p>
            <a:pPr algn="ctr"/>
            <a:r>
              <a:rPr lang="en-US" sz="2000" b="1" dirty="0">
                <a:latin typeface="Poppins" panose="00000500000000000000" pitchFamily="2" charset="0"/>
                <a:cs typeface="Poppins" panose="00000500000000000000" pitchFamily="2" charset="0"/>
              </a:rPr>
              <a:t>Security and compliance issues</a:t>
            </a:r>
          </a:p>
        </p:txBody>
      </p:sp>
      <p:sp>
        <p:nvSpPr>
          <p:cNvPr id="4" name="TextBox 3">
            <a:extLst>
              <a:ext uri="{FF2B5EF4-FFF2-40B4-BE49-F238E27FC236}">
                <a16:creationId xmlns:a16="http://schemas.microsoft.com/office/drawing/2014/main" id="{95BA4A66-A137-DD37-E7B4-42AA4611EE2B}"/>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Basics of bookkeeping</a:t>
            </a:r>
          </a:p>
        </p:txBody>
      </p:sp>
      <p:sp>
        <p:nvSpPr>
          <p:cNvPr id="3" name="Google Shape;189;g31b40bb07a6_1_66">
            <a:extLst>
              <a:ext uri="{FF2B5EF4-FFF2-40B4-BE49-F238E27FC236}">
                <a16:creationId xmlns:a16="http://schemas.microsoft.com/office/drawing/2014/main" id="{7BFC4BC7-8F40-F519-A34D-F0C32394CCF3}"/>
              </a:ext>
            </a:extLst>
          </p:cNvPr>
          <p:cNvSpPr txBox="1"/>
          <p:nvPr/>
        </p:nvSpPr>
        <p:spPr>
          <a:xfrm>
            <a:off x="150167" y="1018817"/>
            <a:ext cx="8843664" cy="107717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dirty="0"/>
              <a:t>While digitizing business records has many important benefits, it also comes with risks – chiefly, data security and privacy issues. Compliance requirements, especially for customer information, depend on jurisdiction, industry, and the type of data involved. </a:t>
            </a:r>
            <a:endParaRPr sz="1600" dirty="0"/>
          </a:p>
        </p:txBody>
      </p:sp>
      <p:graphicFrame>
        <p:nvGraphicFramePr>
          <p:cNvPr id="5" name="Google Shape;307;g31b93f293af_1_112">
            <a:extLst>
              <a:ext uri="{FF2B5EF4-FFF2-40B4-BE49-F238E27FC236}">
                <a16:creationId xmlns:a16="http://schemas.microsoft.com/office/drawing/2014/main" id="{64FD1F3E-EAC0-E577-2DA4-7614C6037851}"/>
              </a:ext>
            </a:extLst>
          </p:cNvPr>
          <p:cNvGraphicFramePr/>
          <p:nvPr>
            <p:extLst>
              <p:ext uri="{D42A27DB-BD31-4B8C-83A1-F6EECF244321}">
                <p14:modId xmlns:p14="http://schemas.microsoft.com/office/powerpoint/2010/main" val="1492439878"/>
              </p:ext>
            </p:extLst>
          </p:nvPr>
        </p:nvGraphicFramePr>
        <p:xfrm>
          <a:off x="224824" y="2095995"/>
          <a:ext cx="8694350" cy="4609950"/>
        </p:xfrm>
        <a:graphic>
          <a:graphicData uri="http://schemas.openxmlformats.org/drawingml/2006/table">
            <a:tbl>
              <a:tblPr>
                <a:noFill/>
              </a:tblPr>
              <a:tblGrid>
                <a:gridCol w="1349125">
                  <a:extLst>
                    <a:ext uri="{9D8B030D-6E8A-4147-A177-3AD203B41FA5}">
                      <a16:colId xmlns:a16="http://schemas.microsoft.com/office/drawing/2014/main" val="20000"/>
                    </a:ext>
                  </a:extLst>
                </a:gridCol>
                <a:gridCol w="2122050">
                  <a:extLst>
                    <a:ext uri="{9D8B030D-6E8A-4147-A177-3AD203B41FA5}">
                      <a16:colId xmlns:a16="http://schemas.microsoft.com/office/drawing/2014/main" val="20001"/>
                    </a:ext>
                  </a:extLst>
                </a:gridCol>
                <a:gridCol w="2285325">
                  <a:extLst>
                    <a:ext uri="{9D8B030D-6E8A-4147-A177-3AD203B41FA5}">
                      <a16:colId xmlns:a16="http://schemas.microsoft.com/office/drawing/2014/main" val="20002"/>
                    </a:ext>
                  </a:extLst>
                </a:gridCol>
                <a:gridCol w="2937850">
                  <a:extLst>
                    <a:ext uri="{9D8B030D-6E8A-4147-A177-3AD203B41FA5}">
                      <a16:colId xmlns:a16="http://schemas.microsoft.com/office/drawing/2014/main" val="20003"/>
                    </a:ext>
                  </a:extLst>
                </a:gridCol>
              </a:tblGrid>
              <a:tr h="492810">
                <a:tc>
                  <a:txBody>
                    <a:bodyPr/>
                    <a:lstStyle/>
                    <a:p>
                      <a:pPr marL="0" lvl="0" indent="0" algn="l" rtl="0">
                        <a:spcBef>
                          <a:spcPts val="0"/>
                        </a:spcBef>
                        <a:spcAft>
                          <a:spcPts val="0"/>
                        </a:spcAft>
                        <a:buNone/>
                      </a:pPr>
                      <a:endParaRPr sz="1000" dirty="0">
                        <a:solidFill>
                          <a:schemeClr val="tx1"/>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1200" b="1" dirty="0">
                          <a:solidFill>
                            <a:schemeClr val="tx1"/>
                          </a:solidFill>
                          <a:latin typeface="Poppins"/>
                          <a:ea typeface="Poppins"/>
                          <a:cs typeface="Poppins"/>
                          <a:sym typeface="Poppins"/>
                        </a:rPr>
                        <a:t>Enforcing Agency (Example)</a:t>
                      </a:r>
                      <a:endParaRPr sz="1200" b="1" dirty="0">
                        <a:solidFill>
                          <a:schemeClr val="tx1"/>
                        </a:solidFill>
                        <a:latin typeface="Poppins"/>
                        <a:ea typeface="Poppins"/>
                        <a:cs typeface="Poppins"/>
                        <a:sym typeface="Poppins"/>
                      </a:endParaRPr>
                    </a:p>
                  </a:txBody>
                  <a:tcPr marL="91425" marR="91425" marT="91425" marB="91425"/>
                </a:tc>
                <a:tc>
                  <a:txBody>
                    <a:bodyPr/>
                    <a:lstStyle/>
                    <a:p>
                      <a:pPr marL="0" lvl="0" indent="0" algn="l" rtl="0">
                        <a:lnSpc>
                          <a:spcPct val="100000"/>
                        </a:lnSpc>
                        <a:spcBef>
                          <a:spcPts val="0"/>
                        </a:spcBef>
                        <a:spcAft>
                          <a:spcPts val="0"/>
                        </a:spcAft>
                        <a:buNone/>
                      </a:pPr>
                      <a:r>
                        <a:rPr lang="en-US" sz="1200" b="1" dirty="0">
                          <a:solidFill>
                            <a:schemeClr val="tx1"/>
                          </a:solidFill>
                          <a:latin typeface="Poppins"/>
                          <a:ea typeface="Poppins"/>
                          <a:cs typeface="Poppins"/>
                          <a:sym typeface="Poppins"/>
                        </a:rPr>
                        <a:t>Affected businesses</a:t>
                      </a:r>
                      <a:endParaRPr sz="1200" b="1" dirty="0">
                        <a:solidFill>
                          <a:schemeClr val="tx1"/>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US" sz="1200" b="1">
                          <a:solidFill>
                            <a:schemeClr val="tx1"/>
                          </a:solidFill>
                          <a:latin typeface="Poppins"/>
                          <a:ea typeface="Poppins"/>
                          <a:cs typeface="Poppins"/>
                          <a:sym typeface="Poppins"/>
                        </a:rPr>
                        <a:t>Requirements</a:t>
                      </a:r>
                      <a:endParaRPr sz="1200" b="1">
                        <a:solidFill>
                          <a:schemeClr val="tx1"/>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0"/>
                  </a:ext>
                </a:extLst>
              </a:tr>
              <a:tr h="951422">
                <a:tc>
                  <a:txBody>
                    <a:bodyPr/>
                    <a:lstStyle/>
                    <a:p>
                      <a:pPr marL="0" lvl="0" indent="0" algn="l" rtl="0">
                        <a:spcBef>
                          <a:spcPts val="0"/>
                        </a:spcBef>
                        <a:spcAft>
                          <a:spcPts val="0"/>
                        </a:spcAft>
                        <a:buNone/>
                      </a:pPr>
                      <a:r>
                        <a:rPr lang="en-US" sz="1200" b="1">
                          <a:solidFill>
                            <a:schemeClr val="tx1"/>
                          </a:solidFill>
                          <a:latin typeface="Poppins"/>
                          <a:ea typeface="Poppins"/>
                          <a:cs typeface="Poppins"/>
                          <a:sym typeface="Poppins"/>
                        </a:rPr>
                        <a:t>Data Retention</a:t>
                      </a:r>
                      <a:endParaRPr sz="1200" b="1">
                        <a:solidFill>
                          <a:schemeClr val="tx1"/>
                        </a:solidFill>
                        <a:latin typeface="Poppins"/>
                        <a:ea typeface="Poppins"/>
                        <a:cs typeface="Poppins"/>
                        <a:sym typeface="Poppins"/>
                      </a:endParaRPr>
                    </a:p>
                  </a:txBody>
                  <a:tcPr marL="91425" marR="91425" marT="91425" marB="91425"/>
                </a:tc>
                <a:tc>
                  <a:txBody>
                    <a:bodyPr/>
                    <a:lstStyle/>
                    <a:p>
                      <a:pPr marL="0" lvl="0" indent="0" algn="l" rtl="0">
                        <a:lnSpc>
                          <a:spcPct val="100000"/>
                        </a:lnSpc>
                        <a:spcBef>
                          <a:spcPts val="0"/>
                        </a:spcBef>
                        <a:spcAft>
                          <a:spcPts val="0"/>
                        </a:spcAft>
                        <a:buNone/>
                      </a:pPr>
                      <a:r>
                        <a:rPr lang="en-US" sz="1150" dirty="0">
                          <a:solidFill>
                            <a:schemeClr val="tx1"/>
                          </a:solidFill>
                          <a:latin typeface="Poppins"/>
                          <a:ea typeface="Poppins"/>
                          <a:cs typeface="Poppins"/>
                          <a:sym typeface="Poppins"/>
                        </a:rPr>
                        <a:t>Internal Revenue Service</a:t>
                      </a:r>
                      <a:endParaRPr sz="1150" dirty="0">
                        <a:solidFill>
                          <a:schemeClr val="tx1"/>
                        </a:solidFill>
                        <a:latin typeface="Poppins"/>
                        <a:ea typeface="Poppins"/>
                        <a:cs typeface="Poppins"/>
                        <a:sym typeface="Poppins"/>
                      </a:endParaRPr>
                    </a:p>
                  </a:txBody>
                  <a:tcPr marL="91425" marR="91425" marT="91425" marB="91425"/>
                </a:tc>
                <a:tc>
                  <a:txBody>
                    <a:bodyPr/>
                    <a:lstStyle/>
                    <a:p>
                      <a:pPr marL="0" lvl="0" indent="0" algn="l" rtl="0">
                        <a:lnSpc>
                          <a:spcPct val="100000"/>
                        </a:lnSpc>
                        <a:spcBef>
                          <a:spcPts val="0"/>
                        </a:spcBef>
                        <a:spcAft>
                          <a:spcPts val="0"/>
                        </a:spcAft>
                        <a:buNone/>
                      </a:pPr>
                      <a:r>
                        <a:rPr lang="en-US" sz="1150">
                          <a:solidFill>
                            <a:schemeClr val="tx1"/>
                          </a:solidFill>
                          <a:latin typeface="Poppins"/>
                          <a:ea typeface="Poppins"/>
                          <a:cs typeface="Poppins"/>
                          <a:sym typeface="Poppins"/>
                        </a:rPr>
                        <a:t>All businesses</a:t>
                      </a:r>
                      <a:endParaRPr sz="1150">
                        <a:solidFill>
                          <a:schemeClr val="tx1"/>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US" sz="1150">
                          <a:solidFill>
                            <a:schemeClr val="tx1"/>
                          </a:solidFill>
                          <a:latin typeface="Poppins"/>
                          <a:ea typeface="Poppins"/>
                          <a:cs typeface="Poppins"/>
                          <a:sym typeface="Poppins"/>
                        </a:rPr>
                        <a:t>IRS requires that businesses maintain tax-related records (e.g., income, expenses, payroll) for at least 7 years; financial services or healthcare industries 10 years</a:t>
                      </a:r>
                      <a:endParaRPr sz="1150">
                        <a:solidFill>
                          <a:schemeClr val="tx1"/>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1"/>
                  </a:ext>
                </a:extLst>
              </a:tr>
              <a:tr h="951422">
                <a:tc>
                  <a:txBody>
                    <a:bodyPr/>
                    <a:lstStyle/>
                    <a:p>
                      <a:pPr marL="0" lvl="0" indent="0" algn="l" rtl="0">
                        <a:spcBef>
                          <a:spcPts val="0"/>
                        </a:spcBef>
                        <a:spcAft>
                          <a:spcPts val="0"/>
                        </a:spcAft>
                        <a:buNone/>
                      </a:pPr>
                      <a:r>
                        <a:rPr lang="en-US" sz="1200" b="1">
                          <a:solidFill>
                            <a:schemeClr val="tx1"/>
                          </a:solidFill>
                          <a:latin typeface="Poppins"/>
                          <a:ea typeface="Poppins"/>
                          <a:cs typeface="Poppins"/>
                          <a:sym typeface="Poppins"/>
                        </a:rPr>
                        <a:t>Security &amp; Privacy</a:t>
                      </a:r>
                      <a:endParaRPr sz="1200" b="1">
                        <a:solidFill>
                          <a:schemeClr val="tx1"/>
                        </a:solidFill>
                        <a:latin typeface="Poppins"/>
                        <a:ea typeface="Poppins"/>
                        <a:cs typeface="Poppins"/>
                        <a:sym typeface="Poppins"/>
                      </a:endParaRPr>
                    </a:p>
                  </a:txBody>
                  <a:tcPr marL="91425" marR="91425" marT="91425" marB="91425"/>
                </a:tc>
                <a:tc>
                  <a:txBody>
                    <a:bodyPr/>
                    <a:lstStyle/>
                    <a:p>
                      <a:pPr marL="0" lvl="0" indent="0" algn="l" rtl="0">
                        <a:lnSpc>
                          <a:spcPct val="100000"/>
                        </a:lnSpc>
                        <a:spcBef>
                          <a:spcPts val="0"/>
                        </a:spcBef>
                        <a:spcAft>
                          <a:spcPts val="0"/>
                        </a:spcAft>
                        <a:buNone/>
                      </a:pPr>
                      <a:r>
                        <a:rPr lang="en-US" sz="1150">
                          <a:solidFill>
                            <a:schemeClr val="tx1"/>
                          </a:solidFill>
                          <a:highlight>
                            <a:srgbClr val="FFFFFF"/>
                          </a:highlight>
                          <a:latin typeface="Poppins"/>
                          <a:ea typeface="Poppins"/>
                          <a:cs typeface="Poppins"/>
                          <a:sym typeface="Poppins"/>
                        </a:rPr>
                        <a:t>The California Consumer Privacy Act (CCPA) and the Health Insurance Portability and Accountability Act (HIPAA) </a:t>
                      </a:r>
                      <a:endParaRPr sz="1150">
                        <a:solidFill>
                          <a:schemeClr val="tx1"/>
                        </a:solidFill>
                        <a:highlight>
                          <a:srgbClr val="FFFFFF"/>
                        </a:highlight>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1150" dirty="0">
                          <a:solidFill>
                            <a:schemeClr val="tx1"/>
                          </a:solidFill>
                          <a:highlight>
                            <a:srgbClr val="FFFFFF"/>
                          </a:highlight>
                          <a:latin typeface="Poppins"/>
                          <a:ea typeface="Poppins"/>
                          <a:cs typeface="Poppins"/>
                          <a:sym typeface="Poppins"/>
                        </a:rPr>
                        <a:t>Businesses handling consumer or health-related data</a:t>
                      </a:r>
                      <a:endParaRPr sz="1150" dirty="0">
                        <a:solidFill>
                          <a:schemeClr val="tx1"/>
                        </a:solidFill>
                        <a:highlight>
                          <a:srgbClr val="FFFFFF"/>
                        </a:highlight>
                        <a:latin typeface="Poppins"/>
                        <a:ea typeface="Poppins"/>
                        <a:cs typeface="Poppins"/>
                        <a:sym typeface="Poppins"/>
                      </a:endParaRPr>
                    </a:p>
                    <a:p>
                      <a:pPr marL="0" lvl="0" indent="0" algn="l" rtl="0">
                        <a:lnSpc>
                          <a:spcPct val="100000"/>
                        </a:lnSpc>
                        <a:spcBef>
                          <a:spcPts val="0"/>
                        </a:spcBef>
                        <a:spcAft>
                          <a:spcPts val="0"/>
                        </a:spcAft>
                        <a:buNone/>
                      </a:pPr>
                      <a:endParaRPr sz="1150" dirty="0">
                        <a:solidFill>
                          <a:schemeClr val="tx1"/>
                        </a:solidFill>
                        <a:highlight>
                          <a:srgbClr val="FFFFFF"/>
                        </a:highlight>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US" sz="1150" dirty="0">
                          <a:solidFill>
                            <a:schemeClr val="tx1"/>
                          </a:solidFill>
                          <a:highlight>
                            <a:srgbClr val="FFFFFF"/>
                          </a:highlight>
                          <a:latin typeface="Poppins"/>
                          <a:ea typeface="Poppins"/>
                          <a:cs typeface="Poppins"/>
                          <a:sym typeface="Poppins"/>
                        </a:rPr>
                        <a:t>Impose specific requirements on data storage practices for small companies</a:t>
                      </a:r>
                      <a:endParaRPr sz="1150" dirty="0">
                        <a:solidFill>
                          <a:schemeClr val="tx1"/>
                        </a:solidFill>
                        <a:highlight>
                          <a:srgbClr val="FFFFFF"/>
                        </a:highlight>
                        <a:latin typeface="Poppins"/>
                        <a:ea typeface="Poppins"/>
                        <a:cs typeface="Poppins"/>
                        <a:sym typeface="Poppins"/>
                      </a:endParaRPr>
                    </a:p>
                  </a:txBody>
                  <a:tcPr marL="91425" marR="91425" marT="91425" marB="91425"/>
                </a:tc>
                <a:extLst>
                  <a:ext uri="{0D108BD9-81ED-4DB2-BD59-A6C34878D82A}">
                    <a16:rowId xmlns:a16="http://schemas.microsoft.com/office/drawing/2014/main" val="10002"/>
                  </a:ext>
                </a:extLst>
              </a:tr>
              <a:tr h="951422">
                <a:tc>
                  <a:txBody>
                    <a:bodyPr/>
                    <a:lstStyle/>
                    <a:p>
                      <a:pPr marL="0" lvl="0" indent="0" algn="l" rtl="0">
                        <a:spcBef>
                          <a:spcPts val="0"/>
                        </a:spcBef>
                        <a:spcAft>
                          <a:spcPts val="0"/>
                        </a:spcAft>
                        <a:buNone/>
                      </a:pPr>
                      <a:r>
                        <a:rPr lang="en-US" sz="1200" b="1">
                          <a:solidFill>
                            <a:schemeClr val="tx1"/>
                          </a:solidFill>
                          <a:latin typeface="Poppins"/>
                          <a:ea typeface="Poppins"/>
                          <a:cs typeface="Poppins"/>
                          <a:sym typeface="Poppins"/>
                        </a:rPr>
                        <a:t>Backup &amp; Accessibility</a:t>
                      </a:r>
                      <a:endParaRPr sz="1200" b="1">
                        <a:solidFill>
                          <a:schemeClr val="tx1"/>
                        </a:solidFill>
                        <a:latin typeface="Poppins"/>
                        <a:ea typeface="Poppins"/>
                        <a:cs typeface="Poppins"/>
                        <a:sym typeface="Poppins"/>
                      </a:endParaRPr>
                    </a:p>
                  </a:txBody>
                  <a:tcPr marL="91425" marR="91425" marT="91425" marB="91425"/>
                </a:tc>
                <a:tc>
                  <a:txBody>
                    <a:bodyPr/>
                    <a:lstStyle/>
                    <a:p>
                      <a:pPr marL="0" lvl="0" indent="0" algn="l" rtl="0">
                        <a:lnSpc>
                          <a:spcPct val="100000"/>
                        </a:lnSpc>
                        <a:spcBef>
                          <a:spcPts val="0"/>
                        </a:spcBef>
                        <a:spcAft>
                          <a:spcPts val="0"/>
                        </a:spcAft>
                        <a:buNone/>
                      </a:pPr>
                      <a:r>
                        <a:rPr lang="en-US" sz="1150">
                          <a:solidFill>
                            <a:schemeClr val="tx1"/>
                          </a:solidFill>
                          <a:latin typeface="Poppins"/>
                          <a:ea typeface="Poppins"/>
                          <a:cs typeface="Poppins"/>
                          <a:sym typeface="Poppins"/>
                        </a:rPr>
                        <a:t>ISO/IEC 27001 and Disaster Recovery Compliance </a:t>
                      </a:r>
                      <a:endParaRPr sz="1150">
                        <a:solidFill>
                          <a:schemeClr val="tx1"/>
                        </a:solidFill>
                        <a:latin typeface="Poppins"/>
                        <a:ea typeface="Poppins"/>
                        <a:cs typeface="Poppins"/>
                        <a:sym typeface="Poppins"/>
                      </a:endParaRPr>
                    </a:p>
                  </a:txBody>
                  <a:tcPr marL="91425" marR="91425" marT="91425" marB="91425"/>
                </a:tc>
                <a:tc>
                  <a:txBody>
                    <a:bodyPr/>
                    <a:lstStyle/>
                    <a:p>
                      <a:pPr marL="0" lvl="0" indent="0" algn="l" rtl="0">
                        <a:lnSpc>
                          <a:spcPct val="100000"/>
                        </a:lnSpc>
                        <a:spcBef>
                          <a:spcPts val="0"/>
                        </a:spcBef>
                        <a:spcAft>
                          <a:spcPts val="0"/>
                        </a:spcAft>
                        <a:buNone/>
                      </a:pPr>
                      <a:r>
                        <a:rPr lang="en-US" sz="1150" dirty="0">
                          <a:solidFill>
                            <a:schemeClr val="tx1"/>
                          </a:solidFill>
                          <a:highlight>
                            <a:srgbClr val="FFFFFF"/>
                          </a:highlight>
                          <a:latin typeface="Poppins"/>
                          <a:ea typeface="Poppins"/>
                          <a:cs typeface="Poppins"/>
                          <a:sym typeface="Poppins"/>
                        </a:rPr>
                        <a:t>Any business that handles sensitive information or depends on digital infrastructure for its operations</a:t>
                      </a:r>
                      <a:endParaRPr sz="1150" dirty="0">
                        <a:solidFill>
                          <a:schemeClr val="tx1"/>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US" sz="1150">
                          <a:solidFill>
                            <a:schemeClr val="tx1"/>
                          </a:solidFill>
                          <a:latin typeface="Poppins"/>
                          <a:ea typeface="Poppins"/>
                          <a:cs typeface="Poppins"/>
                          <a:sym typeface="Poppins"/>
                        </a:rPr>
                        <a:t>Demand secure backup practices, confidentiality, integrity, availability in the event of a system failure, disaster, or cyberattack</a:t>
                      </a:r>
                      <a:endParaRPr sz="1150">
                        <a:solidFill>
                          <a:schemeClr val="tx1"/>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3"/>
                  </a:ext>
                </a:extLst>
              </a:tr>
              <a:tr h="793988">
                <a:tc>
                  <a:txBody>
                    <a:bodyPr/>
                    <a:lstStyle/>
                    <a:p>
                      <a:pPr marL="0" lvl="0" indent="0" algn="l" rtl="0">
                        <a:spcBef>
                          <a:spcPts val="0"/>
                        </a:spcBef>
                        <a:spcAft>
                          <a:spcPts val="0"/>
                        </a:spcAft>
                        <a:buNone/>
                      </a:pPr>
                      <a:r>
                        <a:rPr lang="en-US" sz="1200" b="1">
                          <a:solidFill>
                            <a:schemeClr val="tx1"/>
                          </a:solidFill>
                          <a:latin typeface="Poppins"/>
                          <a:ea typeface="Poppins"/>
                          <a:cs typeface="Poppins"/>
                          <a:sym typeface="Poppins"/>
                        </a:rPr>
                        <a:t>Anti-Fraud &amp; Cybersecurity</a:t>
                      </a:r>
                      <a:endParaRPr sz="1200" b="1">
                        <a:solidFill>
                          <a:schemeClr val="tx1"/>
                        </a:solidFill>
                        <a:latin typeface="Poppins"/>
                        <a:ea typeface="Poppins"/>
                        <a:cs typeface="Poppins"/>
                        <a:sym typeface="Poppins"/>
                      </a:endParaRPr>
                    </a:p>
                  </a:txBody>
                  <a:tcPr marL="91425" marR="91425" marT="91425" marB="91425"/>
                </a:tc>
                <a:tc>
                  <a:txBody>
                    <a:bodyPr/>
                    <a:lstStyle/>
                    <a:p>
                      <a:pPr marL="0" lvl="0" indent="0" algn="l" rtl="0">
                        <a:lnSpc>
                          <a:spcPct val="100000"/>
                        </a:lnSpc>
                        <a:spcBef>
                          <a:spcPts val="0"/>
                        </a:spcBef>
                        <a:spcAft>
                          <a:spcPts val="0"/>
                        </a:spcAft>
                        <a:buNone/>
                      </a:pPr>
                      <a:r>
                        <a:rPr lang="en-US" sz="1150" dirty="0">
                          <a:solidFill>
                            <a:schemeClr val="tx1"/>
                          </a:solidFill>
                          <a:latin typeface="Poppins"/>
                          <a:ea typeface="Poppins"/>
                          <a:cs typeface="Poppins"/>
                          <a:sym typeface="Poppins"/>
                        </a:rPr>
                        <a:t>Payment Card Industry Data Security Standard (PCI DSS) and Anti- Money Laundering Law </a:t>
                      </a:r>
                      <a:endParaRPr sz="1150" dirty="0">
                        <a:solidFill>
                          <a:schemeClr val="tx1"/>
                        </a:solidFill>
                        <a:latin typeface="Poppins"/>
                        <a:ea typeface="Poppins"/>
                        <a:cs typeface="Poppins"/>
                        <a:sym typeface="Poppins"/>
                      </a:endParaRPr>
                    </a:p>
                  </a:txBody>
                  <a:tcPr marL="91425" marR="91425" marT="91425" marB="91425"/>
                </a:tc>
                <a:tc>
                  <a:txBody>
                    <a:bodyPr/>
                    <a:lstStyle/>
                    <a:p>
                      <a:pPr marL="0" lvl="0" indent="0" algn="l" rtl="0">
                        <a:lnSpc>
                          <a:spcPct val="100000"/>
                        </a:lnSpc>
                        <a:spcBef>
                          <a:spcPts val="0"/>
                        </a:spcBef>
                        <a:spcAft>
                          <a:spcPts val="0"/>
                        </a:spcAft>
                        <a:buNone/>
                      </a:pPr>
                      <a:r>
                        <a:rPr lang="en-US" sz="1150" dirty="0">
                          <a:solidFill>
                            <a:schemeClr val="tx1"/>
                          </a:solidFill>
                          <a:highlight>
                            <a:srgbClr val="FFFFFF"/>
                          </a:highlight>
                          <a:latin typeface="Poppins"/>
                          <a:ea typeface="Poppins"/>
                          <a:cs typeface="Poppins"/>
                          <a:sym typeface="Poppins"/>
                        </a:rPr>
                        <a:t>Any business that stores, processes, or transmits cardholder data</a:t>
                      </a:r>
                      <a:endParaRPr sz="1150" dirty="0">
                        <a:solidFill>
                          <a:schemeClr val="tx1"/>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1150" dirty="0">
                          <a:solidFill>
                            <a:schemeClr val="tx1"/>
                          </a:solidFill>
                          <a:latin typeface="Poppins"/>
                          <a:ea typeface="Poppins"/>
                          <a:cs typeface="Poppins"/>
                          <a:sym typeface="Poppins"/>
                        </a:rPr>
                        <a:t>Transactions must be securely stored and backed up regularly)</a:t>
                      </a:r>
                      <a:endParaRPr sz="1150" dirty="0">
                        <a:solidFill>
                          <a:schemeClr val="tx1"/>
                        </a:solidFill>
                        <a:latin typeface="Poppins"/>
                        <a:ea typeface="Poppins"/>
                        <a:cs typeface="Poppins"/>
                        <a:sym typeface="Poppins"/>
                      </a:endParaRPr>
                    </a:p>
                    <a:p>
                      <a:pPr marL="0" lvl="0" indent="0" algn="l" rtl="0">
                        <a:lnSpc>
                          <a:spcPct val="100000"/>
                        </a:lnSpc>
                        <a:spcBef>
                          <a:spcPts val="0"/>
                        </a:spcBef>
                        <a:spcAft>
                          <a:spcPts val="0"/>
                        </a:spcAft>
                        <a:buNone/>
                      </a:pPr>
                      <a:endParaRPr sz="1150" dirty="0">
                        <a:solidFill>
                          <a:schemeClr val="tx1"/>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47218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751344"/>
            <a:ext cx="8769573" cy="4062651"/>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Our approach</a:t>
            </a:r>
            <a:endParaRPr lang="en-US" dirty="0">
              <a:latin typeface="Poppins" panose="00000500000000000000" pitchFamily="2" charset="0"/>
              <a:cs typeface="Poppins" panose="00000500000000000000" pitchFamily="2" charset="0"/>
            </a:endParaRPr>
          </a:p>
          <a:p>
            <a:endParaRPr lang="en-US" dirty="0">
              <a:latin typeface="Poppins" panose="00000500000000000000" pitchFamily="2" charset="0"/>
              <a:cs typeface="Poppins" panose="00000500000000000000" pitchFamily="2" charset="0"/>
            </a:endParaRPr>
          </a:p>
          <a:p>
            <a:r>
              <a:rPr lang="en-US" dirty="0">
                <a:latin typeface="Poppins" panose="00000500000000000000" pitchFamily="2" charset="0"/>
                <a:cs typeface="Poppins" panose="00000500000000000000" pitchFamily="2" charset="0"/>
              </a:rPr>
              <a:t>Throughout the REACH Hub, we aim to ensure that resources SPEAK, that is, that they are:</a:t>
            </a:r>
          </a:p>
          <a:p>
            <a:pPr marL="742950" lvl="1" indent="-285750">
              <a:buFont typeface="Arial" panose="020B0604020202020204" pitchFamily="34" charset="0"/>
              <a:buChar char="•"/>
            </a:pP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b="1" dirty="0">
                <a:latin typeface="Poppins" panose="00000500000000000000" pitchFamily="2" charset="0"/>
                <a:cs typeface="Poppins" panose="00000500000000000000" pitchFamily="2" charset="0"/>
              </a:rPr>
              <a:t>Simple</a:t>
            </a:r>
            <a:r>
              <a:rPr lang="en-US" dirty="0">
                <a:latin typeface="Poppins" panose="00000500000000000000" pitchFamily="2" charset="0"/>
                <a:cs typeface="Poppins" panose="00000500000000000000" pitchFamily="2" charset="0"/>
              </a:rPr>
              <a:t> – clear and without unnecessarily complication</a:t>
            </a: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b="1" dirty="0">
                <a:latin typeface="Poppins" panose="00000500000000000000" pitchFamily="2" charset="0"/>
                <a:cs typeface="Poppins" panose="00000500000000000000" pitchFamily="2" charset="0"/>
              </a:rPr>
              <a:t>Psychological</a:t>
            </a:r>
            <a:r>
              <a:rPr lang="en-US" dirty="0">
                <a:latin typeface="Poppins" panose="00000500000000000000" pitchFamily="2" charset="0"/>
                <a:cs typeface="Poppins" panose="00000500000000000000" pitchFamily="2" charset="0"/>
              </a:rPr>
              <a:t> – focused on helping entrepreneurs think effectively</a:t>
            </a: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b="1" dirty="0">
                <a:latin typeface="Poppins" panose="00000500000000000000" pitchFamily="2" charset="0"/>
                <a:cs typeface="Poppins" panose="00000500000000000000" pitchFamily="2" charset="0"/>
              </a:rPr>
              <a:t>Empowering</a:t>
            </a:r>
            <a:r>
              <a:rPr lang="en-US" dirty="0">
                <a:latin typeface="Poppins" panose="00000500000000000000" pitchFamily="2" charset="0"/>
                <a:cs typeface="Poppins" panose="00000500000000000000" pitchFamily="2" charset="0"/>
              </a:rPr>
              <a:t> – centered on SEDI populations</a:t>
            </a: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b="1" dirty="0">
                <a:latin typeface="Poppins" panose="00000500000000000000" pitchFamily="2" charset="0"/>
                <a:cs typeface="Poppins" panose="00000500000000000000" pitchFamily="2" charset="0"/>
              </a:rPr>
              <a:t>Aligned</a:t>
            </a:r>
            <a:r>
              <a:rPr lang="en-US" dirty="0">
                <a:latin typeface="Poppins" panose="00000500000000000000" pitchFamily="2" charset="0"/>
                <a:cs typeface="Poppins" panose="00000500000000000000" pitchFamily="2" charset="0"/>
              </a:rPr>
              <a:t> – relevant to and linked with other approaches</a:t>
            </a: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b="1" dirty="0">
                <a:latin typeface="Poppins" panose="00000500000000000000" pitchFamily="2" charset="0"/>
                <a:cs typeface="Poppins" panose="00000500000000000000" pitchFamily="2" charset="0"/>
              </a:rPr>
              <a:t>Knowledge-based</a:t>
            </a:r>
            <a:r>
              <a:rPr lang="en-US" dirty="0">
                <a:latin typeface="Poppins" panose="00000500000000000000" pitchFamily="2" charset="0"/>
                <a:cs typeface="Poppins" panose="00000500000000000000" pitchFamily="2" charset="0"/>
              </a:rPr>
              <a:t> – built on research-based insights</a:t>
            </a:r>
          </a:p>
        </p:txBody>
      </p:sp>
      <p:sp>
        <p:nvSpPr>
          <p:cNvPr id="3" name="TextBox 2">
            <a:extLst>
              <a:ext uri="{FF2B5EF4-FFF2-40B4-BE49-F238E27FC236}">
                <a16:creationId xmlns:a16="http://schemas.microsoft.com/office/drawing/2014/main" id="{1211577D-59F1-32A0-BCF5-169272445B3B}"/>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Basics of bookkeeping</a:t>
            </a:r>
          </a:p>
        </p:txBody>
      </p:sp>
    </p:spTree>
    <p:extLst>
      <p:ext uri="{BB962C8B-B14F-4D97-AF65-F5344CB8AC3E}">
        <p14:creationId xmlns:p14="http://schemas.microsoft.com/office/powerpoint/2010/main" val="1239482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96545"/>
            <a:ext cx="8769573" cy="400110"/>
          </a:xfrm>
          <a:prstGeom prst="rect">
            <a:avLst/>
          </a:prstGeom>
          <a:noFill/>
        </p:spPr>
        <p:txBody>
          <a:bodyPr wrap="square" rtlCol="0">
            <a:spAutoFit/>
          </a:bodyPr>
          <a:lstStyle/>
          <a:p>
            <a:pPr algn="ctr"/>
            <a:r>
              <a:rPr lang="en-US" sz="2000" b="1" dirty="0">
                <a:latin typeface="Poppins" panose="00000500000000000000" pitchFamily="2" charset="0"/>
                <a:cs typeface="Poppins" panose="00000500000000000000" pitchFamily="2" charset="0"/>
              </a:rPr>
              <a:t>Security and compliance best practices</a:t>
            </a:r>
          </a:p>
        </p:txBody>
      </p:sp>
      <p:sp>
        <p:nvSpPr>
          <p:cNvPr id="4" name="TextBox 3">
            <a:extLst>
              <a:ext uri="{FF2B5EF4-FFF2-40B4-BE49-F238E27FC236}">
                <a16:creationId xmlns:a16="http://schemas.microsoft.com/office/drawing/2014/main" id="{95BA4A66-A137-DD37-E7B4-42AA4611EE2B}"/>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Basics of bookkeeping</a:t>
            </a:r>
          </a:p>
        </p:txBody>
      </p:sp>
      <p:sp>
        <p:nvSpPr>
          <p:cNvPr id="3" name="Google Shape;189;g31b40bb07a6_1_66">
            <a:extLst>
              <a:ext uri="{FF2B5EF4-FFF2-40B4-BE49-F238E27FC236}">
                <a16:creationId xmlns:a16="http://schemas.microsoft.com/office/drawing/2014/main" id="{7BFC4BC7-8F40-F519-A34D-F0C32394CCF3}"/>
              </a:ext>
            </a:extLst>
          </p:cNvPr>
          <p:cNvSpPr txBox="1"/>
          <p:nvPr/>
        </p:nvSpPr>
        <p:spPr>
          <a:xfrm>
            <a:off x="150167" y="1018817"/>
            <a:ext cx="8843664"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dirty="0"/>
              <a:t>In light of the issues on the past slide, and the potential for businesses to have their data destroyed, stolen or ransomed by hackers, there are key best practices for digitizing digital records. </a:t>
            </a:r>
            <a:endParaRPr sz="1600" dirty="0"/>
          </a:p>
        </p:txBody>
      </p:sp>
      <p:sp>
        <p:nvSpPr>
          <p:cNvPr id="7" name="Google Shape;316;g31b40bb07a6_1_229">
            <a:extLst>
              <a:ext uri="{FF2B5EF4-FFF2-40B4-BE49-F238E27FC236}">
                <a16:creationId xmlns:a16="http://schemas.microsoft.com/office/drawing/2014/main" id="{92DD3566-3479-FC72-3CFD-187B611D6220}"/>
              </a:ext>
            </a:extLst>
          </p:cNvPr>
          <p:cNvSpPr txBox="1"/>
          <p:nvPr/>
        </p:nvSpPr>
        <p:spPr>
          <a:xfrm>
            <a:off x="643155" y="2070214"/>
            <a:ext cx="7671000" cy="4031833"/>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None/>
            </a:pPr>
            <a:r>
              <a:rPr lang="en-US" sz="1600" b="1" i="0" u="none" strike="noStrike" cap="none" dirty="0">
                <a:latin typeface="Poppins"/>
                <a:ea typeface="Poppins"/>
                <a:cs typeface="Poppins"/>
                <a:sym typeface="Poppins"/>
              </a:rPr>
              <a:t>Best Practices</a:t>
            </a:r>
          </a:p>
          <a:p>
            <a:pPr marL="342900" marR="0" lvl="1" indent="-342900" algn="l" rtl="0">
              <a:lnSpc>
                <a:spcPct val="100000"/>
              </a:lnSpc>
              <a:spcBef>
                <a:spcPts val="0"/>
              </a:spcBef>
              <a:spcAft>
                <a:spcPts val="0"/>
              </a:spcAft>
              <a:buFont typeface="+mj-lt"/>
              <a:buAutoNum type="arabicPeriod"/>
            </a:pPr>
            <a:endParaRPr lang="en-US" sz="1600" b="0" i="0" u="none" strike="noStrike" cap="none" dirty="0">
              <a:latin typeface="Poppins"/>
              <a:ea typeface="Poppins"/>
              <a:cs typeface="Poppins"/>
              <a:sym typeface="Poppins"/>
            </a:endParaRPr>
          </a:p>
          <a:p>
            <a:pPr marL="342900" marR="0" lvl="1" indent="-342900" algn="l" rtl="0">
              <a:lnSpc>
                <a:spcPct val="100000"/>
              </a:lnSpc>
              <a:spcBef>
                <a:spcPts val="0"/>
              </a:spcBef>
              <a:spcAft>
                <a:spcPts val="0"/>
              </a:spcAft>
              <a:buFont typeface="+mj-lt"/>
              <a:buAutoNum type="arabicPeriod"/>
            </a:pPr>
            <a:r>
              <a:rPr lang="en-US" sz="1600" b="0" i="0" u="none" strike="noStrike" cap="none" dirty="0">
                <a:latin typeface="Poppins"/>
                <a:ea typeface="Poppins"/>
                <a:cs typeface="Poppins"/>
                <a:sym typeface="Poppins"/>
              </a:rPr>
              <a:t>Encrypt backups: Use strong encryption for both stored and in-transit data.</a:t>
            </a:r>
            <a:endParaRPr lang="en-US" dirty="0">
              <a:sym typeface="Poppins"/>
            </a:endParaRPr>
          </a:p>
          <a:p>
            <a:pPr marL="342900" marR="0" lvl="1" indent="-342900" algn="l" rtl="0">
              <a:lnSpc>
                <a:spcPct val="100000"/>
              </a:lnSpc>
              <a:spcBef>
                <a:spcPts val="0"/>
              </a:spcBef>
              <a:spcAft>
                <a:spcPts val="0"/>
              </a:spcAft>
              <a:buFont typeface="+mj-lt"/>
              <a:buAutoNum type="arabicPeriod"/>
            </a:pPr>
            <a:endParaRPr lang="en-US" sz="1600" b="0" i="0" u="none" strike="noStrike" cap="none" dirty="0">
              <a:latin typeface="Poppins"/>
              <a:ea typeface="Poppins"/>
              <a:cs typeface="Poppins"/>
              <a:sym typeface="Poppins"/>
            </a:endParaRPr>
          </a:p>
          <a:p>
            <a:pPr marL="342900" marR="0" lvl="1" indent="-342900" algn="l" rtl="0">
              <a:lnSpc>
                <a:spcPct val="100000"/>
              </a:lnSpc>
              <a:spcBef>
                <a:spcPts val="0"/>
              </a:spcBef>
              <a:spcAft>
                <a:spcPts val="0"/>
              </a:spcAft>
              <a:buFont typeface="+mj-lt"/>
              <a:buAutoNum type="arabicPeriod"/>
            </a:pPr>
            <a:r>
              <a:rPr lang="en-US" sz="1600" b="0" i="0" u="none" strike="noStrike" cap="none" dirty="0">
                <a:latin typeface="Poppins"/>
                <a:ea typeface="Poppins"/>
                <a:cs typeface="Poppins"/>
                <a:sym typeface="Poppins"/>
              </a:rPr>
              <a:t>Access control: Restrict access to sensitive records to authorized personnel only.</a:t>
            </a:r>
            <a:endParaRPr lang="en-US" dirty="0">
              <a:sym typeface="Poppins"/>
            </a:endParaRPr>
          </a:p>
          <a:p>
            <a:pPr marL="342900" marR="0" lvl="1" indent="-342900" algn="l" rtl="0">
              <a:lnSpc>
                <a:spcPct val="100000"/>
              </a:lnSpc>
              <a:spcBef>
                <a:spcPts val="0"/>
              </a:spcBef>
              <a:spcAft>
                <a:spcPts val="0"/>
              </a:spcAft>
              <a:buFont typeface="+mj-lt"/>
              <a:buAutoNum type="arabicPeriod"/>
            </a:pPr>
            <a:endParaRPr lang="en-US" sz="1600" b="0" i="0" u="none" strike="noStrike" cap="none" dirty="0">
              <a:latin typeface="Poppins"/>
              <a:ea typeface="Poppins"/>
              <a:cs typeface="Poppins"/>
              <a:sym typeface="Poppins"/>
            </a:endParaRPr>
          </a:p>
          <a:p>
            <a:pPr marL="342900" marR="0" lvl="1" indent="-342900" algn="l" rtl="0">
              <a:lnSpc>
                <a:spcPct val="100000"/>
              </a:lnSpc>
              <a:spcBef>
                <a:spcPts val="0"/>
              </a:spcBef>
              <a:spcAft>
                <a:spcPts val="0"/>
              </a:spcAft>
              <a:buFont typeface="+mj-lt"/>
              <a:buAutoNum type="arabicPeriod"/>
            </a:pPr>
            <a:r>
              <a:rPr lang="en-US" sz="1600" b="0" i="0" u="none" strike="noStrike" cap="none" dirty="0">
                <a:latin typeface="Poppins"/>
                <a:ea typeface="Poppins"/>
                <a:cs typeface="Poppins"/>
                <a:sym typeface="Poppins"/>
              </a:rPr>
              <a:t>Regular backups: Schedule automated backups to ensure no data is lost.</a:t>
            </a:r>
            <a:endParaRPr lang="en-US" dirty="0">
              <a:sym typeface="Poppins"/>
            </a:endParaRPr>
          </a:p>
          <a:p>
            <a:pPr marL="342900" marR="0" lvl="1" indent="-342900" algn="l" rtl="0">
              <a:lnSpc>
                <a:spcPct val="100000"/>
              </a:lnSpc>
              <a:spcBef>
                <a:spcPts val="0"/>
              </a:spcBef>
              <a:spcAft>
                <a:spcPts val="0"/>
              </a:spcAft>
              <a:buFont typeface="+mj-lt"/>
              <a:buAutoNum type="arabicPeriod"/>
            </a:pPr>
            <a:endParaRPr lang="en-US" sz="1600" b="0" i="0" u="none" strike="noStrike" cap="none" dirty="0">
              <a:latin typeface="Poppins"/>
              <a:ea typeface="Poppins"/>
              <a:cs typeface="Poppins"/>
              <a:sym typeface="Poppins"/>
            </a:endParaRPr>
          </a:p>
          <a:p>
            <a:pPr marL="342900" marR="0" lvl="1" indent="-342900" algn="l" rtl="0">
              <a:lnSpc>
                <a:spcPct val="100000"/>
              </a:lnSpc>
              <a:spcBef>
                <a:spcPts val="0"/>
              </a:spcBef>
              <a:spcAft>
                <a:spcPts val="0"/>
              </a:spcAft>
              <a:buFont typeface="+mj-lt"/>
              <a:buAutoNum type="arabicPeriod"/>
            </a:pPr>
            <a:r>
              <a:rPr lang="en-US" sz="1600" b="0" i="0" u="none" strike="noStrike" cap="none" dirty="0">
                <a:latin typeface="Poppins"/>
                <a:ea typeface="Poppins"/>
                <a:cs typeface="Poppins"/>
                <a:sym typeface="Poppins"/>
              </a:rPr>
              <a:t>Backup redundancy: Maintain multiple backup copies in different locations (e.g., cloud and local).</a:t>
            </a:r>
            <a:endParaRPr lang="en-US" dirty="0">
              <a:sym typeface="Poppins"/>
            </a:endParaRPr>
          </a:p>
          <a:p>
            <a:pPr marL="342900" marR="0" lvl="1" indent="-342900" algn="l" rtl="0">
              <a:lnSpc>
                <a:spcPct val="100000"/>
              </a:lnSpc>
              <a:spcBef>
                <a:spcPts val="0"/>
              </a:spcBef>
              <a:spcAft>
                <a:spcPts val="0"/>
              </a:spcAft>
              <a:buFont typeface="+mj-lt"/>
              <a:buAutoNum type="arabicPeriod"/>
            </a:pPr>
            <a:endParaRPr lang="en-US" sz="1600" b="0" i="0" u="none" strike="noStrike" cap="none" dirty="0">
              <a:latin typeface="Poppins"/>
              <a:ea typeface="Poppins"/>
              <a:cs typeface="Poppins"/>
              <a:sym typeface="Poppins"/>
            </a:endParaRPr>
          </a:p>
          <a:p>
            <a:pPr marL="342900" marR="0" lvl="1" indent="-342900" algn="l" rtl="0">
              <a:lnSpc>
                <a:spcPct val="100000"/>
              </a:lnSpc>
              <a:spcBef>
                <a:spcPts val="0"/>
              </a:spcBef>
              <a:spcAft>
                <a:spcPts val="0"/>
              </a:spcAft>
              <a:buFont typeface="+mj-lt"/>
              <a:buAutoNum type="arabicPeriod"/>
            </a:pPr>
            <a:r>
              <a:rPr lang="en-US" sz="1600" b="0" i="0" u="none" strike="noStrike" cap="none" dirty="0">
                <a:latin typeface="Poppins"/>
                <a:ea typeface="Poppins"/>
                <a:cs typeface="Poppins"/>
                <a:sym typeface="Poppins"/>
              </a:rPr>
              <a:t>Retention policy: Set clear policies for how long digital records will be kept and how they will be disposed of when no longer needed.</a:t>
            </a:r>
            <a:endParaRPr dirty="0"/>
          </a:p>
        </p:txBody>
      </p:sp>
    </p:spTree>
    <p:extLst>
      <p:ext uri="{BB962C8B-B14F-4D97-AF65-F5344CB8AC3E}">
        <p14:creationId xmlns:p14="http://schemas.microsoft.com/office/powerpoint/2010/main" val="2368470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96545"/>
            <a:ext cx="8769573" cy="4419158"/>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Overview</a:t>
            </a:r>
            <a:endParaRPr lang="en-US" sz="2000" b="1" dirty="0">
              <a:latin typeface="Poppins" panose="00000500000000000000" pitchFamily="2" charset="0"/>
              <a:cs typeface="Poppins" panose="00000500000000000000" pitchFamily="2" charset="0"/>
            </a:endParaRPr>
          </a:p>
          <a:p>
            <a:pPr algn="ct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What is bookkeeping?</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Types of business records and best-practices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Digitizing business records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Security and compliance issues</a:t>
            </a:r>
          </a:p>
          <a:p>
            <a:pPr marL="514350" indent="-514350">
              <a:lnSpc>
                <a:spcPct val="150000"/>
              </a:lnSpc>
              <a:buFontTx/>
              <a:buAutoNum type="arabicPeriod"/>
            </a:pPr>
            <a:r>
              <a:rPr lang="en-US" sz="2000" dirty="0">
                <a:latin typeface="Poppins" panose="00000500000000000000" pitchFamily="2" charset="0"/>
                <a:cs typeface="Poppins" panose="00000500000000000000" pitchFamily="2" charset="0"/>
              </a:rPr>
              <a:t>Example of bookkeeping &amp; digitization</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Working with a bookkeeper/software</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Summary</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What’s next</a:t>
            </a:r>
          </a:p>
        </p:txBody>
      </p:sp>
      <p:sp>
        <p:nvSpPr>
          <p:cNvPr id="4" name="TextBox 3">
            <a:extLst>
              <a:ext uri="{FF2B5EF4-FFF2-40B4-BE49-F238E27FC236}">
                <a16:creationId xmlns:a16="http://schemas.microsoft.com/office/drawing/2014/main" id="{95BA4A66-A137-DD37-E7B4-42AA4611EE2B}"/>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Basics of bookkeeping</a:t>
            </a:r>
          </a:p>
        </p:txBody>
      </p:sp>
    </p:spTree>
    <p:extLst>
      <p:ext uri="{BB962C8B-B14F-4D97-AF65-F5344CB8AC3E}">
        <p14:creationId xmlns:p14="http://schemas.microsoft.com/office/powerpoint/2010/main" val="4272243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96545"/>
            <a:ext cx="8769573" cy="400110"/>
          </a:xfrm>
          <a:prstGeom prst="rect">
            <a:avLst/>
          </a:prstGeom>
          <a:noFill/>
        </p:spPr>
        <p:txBody>
          <a:bodyPr wrap="square" rtlCol="0">
            <a:spAutoFit/>
          </a:bodyPr>
          <a:lstStyle/>
          <a:p>
            <a:pPr algn="ctr"/>
            <a:r>
              <a:rPr lang="en-US" sz="2000" b="1" dirty="0">
                <a:latin typeface="Poppins" panose="00000500000000000000" pitchFamily="2" charset="0"/>
                <a:cs typeface="Poppins" panose="00000500000000000000" pitchFamily="2" charset="0"/>
              </a:rPr>
              <a:t>Example of bookkeeping &amp; digitization (part 1 of 2)</a:t>
            </a:r>
          </a:p>
        </p:txBody>
      </p:sp>
      <p:sp>
        <p:nvSpPr>
          <p:cNvPr id="4" name="TextBox 3">
            <a:extLst>
              <a:ext uri="{FF2B5EF4-FFF2-40B4-BE49-F238E27FC236}">
                <a16:creationId xmlns:a16="http://schemas.microsoft.com/office/drawing/2014/main" id="{95BA4A66-A137-DD37-E7B4-42AA4611EE2B}"/>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Basics of bookkeeping</a:t>
            </a:r>
          </a:p>
        </p:txBody>
      </p:sp>
      <p:sp>
        <p:nvSpPr>
          <p:cNvPr id="3" name="Google Shape;189;g31b40bb07a6_1_66">
            <a:extLst>
              <a:ext uri="{FF2B5EF4-FFF2-40B4-BE49-F238E27FC236}">
                <a16:creationId xmlns:a16="http://schemas.microsoft.com/office/drawing/2014/main" id="{7BFC4BC7-8F40-F519-A34D-F0C32394CCF3}"/>
              </a:ext>
            </a:extLst>
          </p:cNvPr>
          <p:cNvSpPr txBox="1"/>
          <p:nvPr/>
        </p:nvSpPr>
        <p:spPr>
          <a:xfrm>
            <a:off x="150167" y="1018817"/>
            <a:ext cx="8843664"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dirty="0"/>
              <a:t>To illustrate issues of bookkeeping, digitization, and security/compliance, we return to the example of Plantain &amp; Spice first introduced in the </a:t>
            </a:r>
            <a:r>
              <a:rPr lang="en-US" sz="1600" u="sng" dirty="0"/>
              <a:t>Business Idea Sketch</a:t>
            </a:r>
            <a:r>
              <a:rPr lang="en-US" sz="1600" dirty="0"/>
              <a:t> presentation.</a:t>
            </a:r>
            <a:endParaRPr sz="1600" dirty="0"/>
          </a:p>
        </p:txBody>
      </p:sp>
      <p:pic>
        <p:nvPicPr>
          <p:cNvPr id="7" name="Google Shape;340;g31b40bb07a6_1_279">
            <a:extLst>
              <a:ext uri="{FF2B5EF4-FFF2-40B4-BE49-F238E27FC236}">
                <a16:creationId xmlns:a16="http://schemas.microsoft.com/office/drawing/2014/main" id="{F3DC5353-5199-52E6-56DD-833ACBEE2810}"/>
              </a:ext>
            </a:extLst>
          </p:cNvPr>
          <p:cNvPicPr preferRelativeResize="0"/>
          <p:nvPr/>
        </p:nvPicPr>
        <p:blipFill rotWithShape="1">
          <a:blip r:embed="rId3">
            <a:alphaModFix/>
          </a:blip>
          <a:srcRect/>
          <a:stretch/>
        </p:blipFill>
        <p:spPr>
          <a:xfrm>
            <a:off x="426145" y="1954589"/>
            <a:ext cx="2593502" cy="2515733"/>
          </a:xfrm>
          <a:prstGeom prst="rect">
            <a:avLst/>
          </a:prstGeom>
          <a:noFill/>
          <a:ln>
            <a:noFill/>
          </a:ln>
        </p:spPr>
      </p:pic>
      <p:sp>
        <p:nvSpPr>
          <p:cNvPr id="8" name="Google Shape;338;g31b40bb07a6_1_279">
            <a:extLst>
              <a:ext uri="{FF2B5EF4-FFF2-40B4-BE49-F238E27FC236}">
                <a16:creationId xmlns:a16="http://schemas.microsoft.com/office/drawing/2014/main" id="{EB4A5CD5-16A7-2181-7E75-4EA6F96A54AE}"/>
              </a:ext>
            </a:extLst>
          </p:cNvPr>
          <p:cNvSpPr txBox="1"/>
          <p:nvPr/>
        </p:nvSpPr>
        <p:spPr>
          <a:xfrm>
            <a:off x="3264195" y="2124710"/>
            <a:ext cx="5453660" cy="42780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dirty="0">
                <a:ea typeface="Poppins"/>
                <a:cs typeface="Poppins"/>
                <a:sym typeface="Poppins"/>
              </a:rPr>
              <a:t>Plantain &amp; Spice does operate a digital point of sale (POS) system, which records sales and created digital copies of receipts for in-store customers.</a:t>
            </a:r>
          </a:p>
          <a:p>
            <a:pPr marL="0" marR="0" lvl="0" indent="0" algn="l" rtl="0">
              <a:lnSpc>
                <a:spcPct val="100000"/>
              </a:lnSpc>
              <a:spcBef>
                <a:spcPts val="0"/>
              </a:spcBef>
              <a:spcAft>
                <a:spcPts val="0"/>
              </a:spcAft>
              <a:buNone/>
            </a:pPr>
            <a:endParaRPr lang="en-US" sz="1600" dirty="0">
              <a:ea typeface="Poppins"/>
              <a:cs typeface="Poppins"/>
              <a:sym typeface="Poppins"/>
            </a:endParaRPr>
          </a:p>
          <a:p>
            <a:pPr marL="0" marR="0" lvl="0" indent="0" algn="l" rtl="0">
              <a:lnSpc>
                <a:spcPct val="100000"/>
              </a:lnSpc>
              <a:spcBef>
                <a:spcPts val="0"/>
              </a:spcBef>
              <a:spcAft>
                <a:spcPts val="0"/>
              </a:spcAft>
              <a:buNone/>
            </a:pPr>
            <a:r>
              <a:rPr lang="en-US" sz="1600" dirty="0">
                <a:ea typeface="Poppins"/>
                <a:cs typeface="Poppins"/>
                <a:sym typeface="Poppins"/>
              </a:rPr>
              <a:t>However, l</a:t>
            </a:r>
            <a:r>
              <a:rPr lang="en-US" sz="1600" b="0" i="0" u="none" strike="noStrike" cap="none" dirty="0">
                <a:ea typeface="Poppins"/>
                <a:cs typeface="Poppins"/>
                <a:sym typeface="Poppins"/>
              </a:rPr>
              <a:t>ike many small businesses, Plantain &amp; Spice currently relies on some paper-based methods: </a:t>
            </a:r>
          </a:p>
          <a:p>
            <a:pPr marL="285750" marR="0" lvl="0" indent="-285750" algn="l" rtl="0">
              <a:lnSpc>
                <a:spcPct val="100000"/>
              </a:lnSpc>
              <a:spcBef>
                <a:spcPts val="0"/>
              </a:spcBef>
              <a:spcAft>
                <a:spcPts val="0"/>
              </a:spcAft>
              <a:buFont typeface="Arial" panose="020B0604020202020204" pitchFamily="34" charset="0"/>
              <a:buChar char="•"/>
            </a:pPr>
            <a:r>
              <a:rPr lang="en-US" sz="1600" dirty="0">
                <a:ea typeface="Poppins"/>
                <a:cs typeface="Poppins"/>
                <a:sym typeface="Poppins"/>
              </a:rPr>
              <a:t>M</a:t>
            </a:r>
            <a:r>
              <a:rPr lang="en-US" sz="1600" b="0" i="0" u="none" strike="noStrike" cap="none" dirty="0">
                <a:ea typeface="Poppins"/>
                <a:cs typeface="Poppins"/>
                <a:sym typeface="Poppins"/>
              </a:rPr>
              <a:t>anual invoices for catering events </a:t>
            </a:r>
          </a:p>
          <a:p>
            <a:pPr marL="285750" marR="0" lvl="0" indent="-285750" algn="l" rtl="0">
              <a:lnSpc>
                <a:spcPct val="100000"/>
              </a:lnSpc>
              <a:spcBef>
                <a:spcPts val="0"/>
              </a:spcBef>
              <a:spcAft>
                <a:spcPts val="0"/>
              </a:spcAft>
              <a:buFont typeface="Arial" panose="020B0604020202020204" pitchFamily="34" charset="0"/>
              <a:buChar char="•"/>
            </a:pPr>
            <a:r>
              <a:rPr lang="en-US" sz="1600" dirty="0">
                <a:ea typeface="Poppins"/>
                <a:cs typeface="Poppins"/>
                <a:sym typeface="Poppins"/>
              </a:rPr>
              <a:t>Physical receipts from small vendors (larger vendors provide digital receipts)</a:t>
            </a:r>
            <a:endParaRPr lang="en-US" sz="1600" b="0" i="0" u="none" strike="noStrike" cap="none" dirty="0">
              <a:ea typeface="Poppins"/>
              <a:cs typeface="Poppins"/>
              <a:sym typeface="Poppins"/>
            </a:endParaRPr>
          </a:p>
          <a:p>
            <a:pPr marL="285750" marR="0" lvl="0" indent="-285750" algn="l" rtl="0">
              <a:lnSpc>
                <a:spcPct val="100000"/>
              </a:lnSpc>
              <a:spcBef>
                <a:spcPts val="0"/>
              </a:spcBef>
              <a:spcAft>
                <a:spcPts val="0"/>
              </a:spcAft>
              <a:buFont typeface="Arial" panose="020B0604020202020204" pitchFamily="34" charset="0"/>
              <a:buChar char="•"/>
            </a:pPr>
            <a:r>
              <a:rPr lang="en-US" sz="1600" dirty="0">
                <a:ea typeface="Poppins"/>
                <a:cs typeface="Poppins"/>
                <a:sym typeface="Poppins"/>
              </a:rPr>
              <a:t>N</a:t>
            </a:r>
            <a:r>
              <a:rPr lang="en-US" sz="1600" b="0" i="0" u="none" strike="noStrike" cap="none" dirty="0">
                <a:ea typeface="Poppins"/>
                <a:cs typeface="Poppins"/>
                <a:sym typeface="Poppins"/>
              </a:rPr>
              <a:t>otebooks for tracking expenses &amp; cash payments</a:t>
            </a:r>
            <a:endParaRPr lang="en-US" sz="1600" dirty="0">
              <a:ea typeface="Poppins"/>
              <a:cs typeface="Poppins"/>
              <a:sym typeface="Poppins"/>
            </a:endParaRPr>
          </a:p>
          <a:p>
            <a:pPr marL="285750" marR="0" lvl="0" indent="-285750" algn="l" rtl="0">
              <a:lnSpc>
                <a:spcPct val="100000"/>
              </a:lnSpc>
              <a:spcBef>
                <a:spcPts val="0"/>
              </a:spcBef>
              <a:spcAft>
                <a:spcPts val="0"/>
              </a:spcAft>
              <a:buFont typeface="Arial" panose="020B0604020202020204" pitchFamily="34" charset="0"/>
              <a:buChar char="•"/>
            </a:pPr>
            <a:r>
              <a:rPr lang="en-US" sz="1600" dirty="0">
                <a:ea typeface="Poppins"/>
                <a:cs typeface="Poppins"/>
                <a:sym typeface="Poppins"/>
              </a:rPr>
              <a:t>P</a:t>
            </a:r>
            <a:r>
              <a:rPr lang="en-US" sz="1600" b="0" i="0" u="none" strike="noStrike" cap="none" dirty="0">
                <a:ea typeface="Poppins"/>
                <a:cs typeface="Poppins"/>
                <a:sym typeface="Poppins"/>
              </a:rPr>
              <a:t>hysical timecards for payroll</a:t>
            </a:r>
            <a:endParaRPr sz="1600" dirty="0"/>
          </a:p>
          <a:p>
            <a:pPr marL="0" marR="0" lvl="0" indent="0" algn="l" rtl="0">
              <a:lnSpc>
                <a:spcPct val="100000"/>
              </a:lnSpc>
              <a:spcBef>
                <a:spcPts val="0"/>
              </a:spcBef>
              <a:spcAft>
                <a:spcPts val="0"/>
              </a:spcAft>
              <a:buNone/>
            </a:pPr>
            <a:endParaRPr sz="1600" dirty="0">
              <a:ea typeface="Poppins"/>
              <a:cs typeface="Poppins"/>
              <a:sym typeface="Poppins"/>
            </a:endParaRPr>
          </a:p>
          <a:p>
            <a:pPr marL="0" marR="0" lvl="0" indent="0" algn="l" rtl="0">
              <a:lnSpc>
                <a:spcPct val="100000"/>
              </a:lnSpc>
              <a:spcBef>
                <a:spcPts val="0"/>
              </a:spcBef>
              <a:spcAft>
                <a:spcPts val="0"/>
              </a:spcAft>
              <a:buNone/>
            </a:pPr>
            <a:r>
              <a:rPr lang="en-US" sz="1600" b="0" i="0" u="none" strike="noStrike" cap="none" dirty="0">
                <a:ea typeface="Poppins"/>
                <a:cs typeface="Poppins"/>
                <a:sym typeface="Poppins"/>
              </a:rPr>
              <a:t>While this approach has served the business in its early stages, it presents significant challenges as it grows and expands to additional locations.</a:t>
            </a:r>
            <a:endParaRPr sz="1600" dirty="0"/>
          </a:p>
        </p:txBody>
      </p:sp>
    </p:spTree>
    <p:extLst>
      <p:ext uri="{BB962C8B-B14F-4D97-AF65-F5344CB8AC3E}">
        <p14:creationId xmlns:p14="http://schemas.microsoft.com/office/powerpoint/2010/main" val="533817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96545"/>
            <a:ext cx="8769573" cy="400110"/>
          </a:xfrm>
          <a:prstGeom prst="rect">
            <a:avLst/>
          </a:prstGeom>
          <a:noFill/>
        </p:spPr>
        <p:txBody>
          <a:bodyPr wrap="square" rtlCol="0">
            <a:spAutoFit/>
          </a:bodyPr>
          <a:lstStyle/>
          <a:p>
            <a:pPr algn="ctr"/>
            <a:r>
              <a:rPr lang="en-US" sz="2000" b="1" dirty="0">
                <a:latin typeface="Poppins" panose="00000500000000000000" pitchFamily="2" charset="0"/>
                <a:cs typeface="Poppins" panose="00000500000000000000" pitchFamily="2" charset="0"/>
              </a:rPr>
              <a:t>Example of bookkeeping &amp; digitization (part 2 of 3)</a:t>
            </a:r>
          </a:p>
        </p:txBody>
      </p:sp>
      <p:sp>
        <p:nvSpPr>
          <p:cNvPr id="4" name="TextBox 3">
            <a:extLst>
              <a:ext uri="{FF2B5EF4-FFF2-40B4-BE49-F238E27FC236}">
                <a16:creationId xmlns:a16="http://schemas.microsoft.com/office/drawing/2014/main" id="{95BA4A66-A137-DD37-E7B4-42AA4611EE2B}"/>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Basics of bookkeeping</a:t>
            </a:r>
          </a:p>
        </p:txBody>
      </p:sp>
      <p:sp>
        <p:nvSpPr>
          <p:cNvPr id="3" name="Google Shape;189;g31b40bb07a6_1_66">
            <a:extLst>
              <a:ext uri="{FF2B5EF4-FFF2-40B4-BE49-F238E27FC236}">
                <a16:creationId xmlns:a16="http://schemas.microsoft.com/office/drawing/2014/main" id="{7BFC4BC7-8F40-F519-A34D-F0C32394CCF3}"/>
              </a:ext>
            </a:extLst>
          </p:cNvPr>
          <p:cNvSpPr txBox="1"/>
          <p:nvPr/>
        </p:nvSpPr>
        <p:spPr>
          <a:xfrm>
            <a:off x="150167" y="1018817"/>
            <a:ext cx="8843664"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dirty="0"/>
              <a:t>For the reasons mentioned above, Plantain &amp; Spice decides to fully digitize its financial records – ensuring a digital backup of all paper records and moving toward the creation, maintenance, and storage of new and existing records.</a:t>
            </a:r>
            <a:endParaRPr sz="1600" dirty="0"/>
          </a:p>
        </p:txBody>
      </p:sp>
      <p:graphicFrame>
        <p:nvGraphicFramePr>
          <p:cNvPr id="6" name="Table 5">
            <a:extLst>
              <a:ext uri="{FF2B5EF4-FFF2-40B4-BE49-F238E27FC236}">
                <a16:creationId xmlns:a16="http://schemas.microsoft.com/office/drawing/2014/main" id="{93B676C7-1F08-C46A-A9E0-5C5B928603E7}"/>
              </a:ext>
            </a:extLst>
          </p:cNvPr>
          <p:cNvGraphicFramePr>
            <a:graphicFrameLocks noGrp="1"/>
          </p:cNvGraphicFramePr>
          <p:nvPr>
            <p:extLst>
              <p:ext uri="{D42A27DB-BD31-4B8C-83A1-F6EECF244321}">
                <p14:modId xmlns:p14="http://schemas.microsoft.com/office/powerpoint/2010/main" val="2906338776"/>
              </p:ext>
            </p:extLst>
          </p:nvPr>
        </p:nvGraphicFramePr>
        <p:xfrm>
          <a:off x="328366" y="2010802"/>
          <a:ext cx="8487266" cy="4267200"/>
        </p:xfrm>
        <a:graphic>
          <a:graphicData uri="http://schemas.openxmlformats.org/drawingml/2006/table">
            <a:tbl>
              <a:tblPr firstRow="1" bandRow="1">
                <a:tableStyleId>{5C22544A-7EE6-4342-B048-85BDC9FD1C3A}</a:tableStyleId>
              </a:tblPr>
              <a:tblGrid>
                <a:gridCol w="2661501">
                  <a:extLst>
                    <a:ext uri="{9D8B030D-6E8A-4147-A177-3AD203B41FA5}">
                      <a16:colId xmlns:a16="http://schemas.microsoft.com/office/drawing/2014/main" val="3181622215"/>
                    </a:ext>
                  </a:extLst>
                </a:gridCol>
                <a:gridCol w="5825765">
                  <a:extLst>
                    <a:ext uri="{9D8B030D-6E8A-4147-A177-3AD203B41FA5}">
                      <a16:colId xmlns:a16="http://schemas.microsoft.com/office/drawing/2014/main" val="3593890472"/>
                    </a:ext>
                  </a:extLst>
                </a:gridCol>
              </a:tblGrid>
              <a:tr h="0">
                <a:tc>
                  <a:txBody>
                    <a:bodyPr/>
                    <a:lstStyle/>
                    <a:p>
                      <a:r>
                        <a:rPr lang="en-US" sz="1600" dirty="0">
                          <a:solidFill>
                            <a:schemeClr val="tx1"/>
                          </a:solidFill>
                        </a:rPr>
                        <a:t>Steps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rPr>
                        <a:t>Example for Plantain &amp; Spice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8101895"/>
                  </a:ext>
                </a:extLst>
              </a:tr>
              <a:tr h="370840">
                <a:tc>
                  <a:txBody>
                    <a:bodyPr/>
                    <a:lstStyle/>
                    <a:p>
                      <a:r>
                        <a:rPr lang="en-US" sz="1600" dirty="0">
                          <a:solidFill>
                            <a:schemeClr val="tx1"/>
                          </a:solidFill>
                        </a:rPr>
                        <a:t>1. Assess current records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rPr>
                        <a:t>The business identifies that manual invoices for catering events, receipts from vendors, notebooks for expense tracking, and physical timecards are:</a:t>
                      </a:r>
                    </a:p>
                    <a:p>
                      <a:pPr marL="285750" indent="-285750">
                        <a:buFont typeface="Arial" panose="020B0604020202020204" pitchFamily="34" charset="0"/>
                        <a:buChar char="•"/>
                      </a:pPr>
                      <a:r>
                        <a:rPr lang="en-US" sz="1600" dirty="0">
                          <a:solidFill>
                            <a:schemeClr val="tx1"/>
                          </a:solidFill>
                        </a:rPr>
                        <a:t>Time-consuming;</a:t>
                      </a:r>
                    </a:p>
                    <a:p>
                      <a:pPr marL="285750" indent="-285750">
                        <a:buFont typeface="Arial" panose="020B0604020202020204" pitchFamily="34" charset="0"/>
                        <a:buChar char="•"/>
                      </a:pPr>
                      <a:r>
                        <a:rPr lang="en-US" sz="1600" dirty="0">
                          <a:solidFill>
                            <a:schemeClr val="tx1"/>
                          </a:solidFill>
                        </a:rPr>
                        <a:t>Risk errors; and</a:t>
                      </a:r>
                    </a:p>
                    <a:p>
                      <a:pPr marL="285750" indent="-285750">
                        <a:buFont typeface="Arial" panose="020B0604020202020204" pitchFamily="34" charset="0"/>
                        <a:buChar char="•"/>
                      </a:pPr>
                      <a:r>
                        <a:rPr lang="en-US" sz="1600" dirty="0">
                          <a:solidFill>
                            <a:schemeClr val="tx1"/>
                          </a:solidFill>
                        </a:rPr>
                        <a:t>Don’t provide real-time insights.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7856695"/>
                  </a:ext>
                </a:extLst>
              </a:tr>
              <a:tr h="370840">
                <a:tc>
                  <a:txBody>
                    <a:bodyPr/>
                    <a:lstStyle/>
                    <a:p>
                      <a:r>
                        <a:rPr lang="en-US" sz="1600" dirty="0">
                          <a:solidFill>
                            <a:schemeClr val="tx1"/>
                          </a:solidFill>
                        </a:rPr>
                        <a:t>2. Choose the right tools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rPr>
                        <a:t>The business compares various online tools and makes choices regarding, what to use in terms of:</a:t>
                      </a:r>
                    </a:p>
                    <a:p>
                      <a:pPr marL="285750" indent="-285750">
                        <a:buFont typeface="Arial" panose="020B0604020202020204" pitchFamily="34" charset="0"/>
                        <a:buChar char="•"/>
                      </a:pPr>
                      <a:r>
                        <a:rPr lang="en-US" sz="1600" dirty="0">
                          <a:solidFill>
                            <a:schemeClr val="tx1"/>
                          </a:solidFill>
                        </a:rPr>
                        <a:t>Digital scanning options;</a:t>
                      </a:r>
                    </a:p>
                    <a:p>
                      <a:pPr marL="285750" indent="-285750">
                        <a:buFont typeface="Arial" panose="020B0604020202020204" pitchFamily="34" charset="0"/>
                        <a:buChar char="•"/>
                      </a:pPr>
                      <a:r>
                        <a:rPr lang="en-US" sz="1600" dirty="0">
                          <a:solidFill>
                            <a:schemeClr val="tx1"/>
                          </a:solidFill>
                        </a:rPr>
                        <a:t>Accounting software;</a:t>
                      </a:r>
                    </a:p>
                    <a:p>
                      <a:pPr marL="285750" indent="-285750">
                        <a:buFont typeface="Arial" panose="020B0604020202020204" pitchFamily="34" charset="0"/>
                        <a:buChar char="•"/>
                      </a:pPr>
                      <a:r>
                        <a:rPr lang="en-US" sz="1600" dirty="0">
                          <a:solidFill>
                            <a:schemeClr val="tx1"/>
                          </a:solidFill>
                        </a:rPr>
                        <a:t>Digital record maintenance (spreadsheet software);</a:t>
                      </a:r>
                    </a:p>
                    <a:p>
                      <a:pPr marL="285750" indent="-285750">
                        <a:buFont typeface="Arial" panose="020B0604020202020204" pitchFamily="34" charset="0"/>
                        <a:buChar char="•"/>
                      </a:pPr>
                      <a:r>
                        <a:rPr lang="en-US" sz="1600" dirty="0">
                          <a:solidFill>
                            <a:schemeClr val="tx1"/>
                          </a:solidFill>
                        </a:rPr>
                        <a:t>Cloud storage.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5646626"/>
                  </a:ext>
                </a:extLst>
              </a:tr>
              <a:tr h="370840">
                <a:tc>
                  <a:txBody>
                    <a:bodyPr/>
                    <a:lstStyle/>
                    <a:p>
                      <a:r>
                        <a:rPr lang="en-US" sz="1600" dirty="0">
                          <a:solidFill>
                            <a:schemeClr val="tx1"/>
                          </a:solidFill>
                        </a:rPr>
                        <a:t>3. Scan documents and organize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rPr>
                        <a:t>The business decides to contract with a company to provide professional scanning services – organizing the files into folders accessible by the cloud.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8997409"/>
                  </a:ext>
                </a:extLst>
              </a:tr>
            </a:tbl>
          </a:graphicData>
        </a:graphic>
      </p:graphicFrame>
    </p:spTree>
    <p:extLst>
      <p:ext uri="{BB962C8B-B14F-4D97-AF65-F5344CB8AC3E}">
        <p14:creationId xmlns:p14="http://schemas.microsoft.com/office/powerpoint/2010/main" val="3677519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96545"/>
            <a:ext cx="8769573" cy="400110"/>
          </a:xfrm>
          <a:prstGeom prst="rect">
            <a:avLst/>
          </a:prstGeom>
          <a:noFill/>
        </p:spPr>
        <p:txBody>
          <a:bodyPr wrap="square" rtlCol="0">
            <a:spAutoFit/>
          </a:bodyPr>
          <a:lstStyle/>
          <a:p>
            <a:pPr algn="ctr"/>
            <a:r>
              <a:rPr lang="en-US" sz="2000" b="1" dirty="0">
                <a:latin typeface="Poppins" panose="00000500000000000000" pitchFamily="2" charset="0"/>
                <a:cs typeface="Poppins" panose="00000500000000000000" pitchFamily="2" charset="0"/>
              </a:rPr>
              <a:t>Example of bookkeeping &amp; digitization (part 3 of 3)</a:t>
            </a:r>
          </a:p>
        </p:txBody>
      </p:sp>
      <p:sp>
        <p:nvSpPr>
          <p:cNvPr id="4" name="TextBox 3">
            <a:extLst>
              <a:ext uri="{FF2B5EF4-FFF2-40B4-BE49-F238E27FC236}">
                <a16:creationId xmlns:a16="http://schemas.microsoft.com/office/drawing/2014/main" id="{95BA4A66-A137-DD37-E7B4-42AA4611EE2B}"/>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Basics of bookkeeping</a:t>
            </a:r>
          </a:p>
        </p:txBody>
      </p:sp>
      <p:sp>
        <p:nvSpPr>
          <p:cNvPr id="3" name="Google Shape;189;g31b40bb07a6_1_66">
            <a:extLst>
              <a:ext uri="{FF2B5EF4-FFF2-40B4-BE49-F238E27FC236}">
                <a16:creationId xmlns:a16="http://schemas.microsoft.com/office/drawing/2014/main" id="{7BFC4BC7-8F40-F519-A34D-F0C32394CCF3}"/>
              </a:ext>
            </a:extLst>
          </p:cNvPr>
          <p:cNvSpPr txBox="1"/>
          <p:nvPr/>
        </p:nvSpPr>
        <p:spPr>
          <a:xfrm>
            <a:off x="150167" y="1018817"/>
            <a:ext cx="8843664"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dirty="0"/>
              <a:t>For the reasons mentioned above, Plantain &amp; Spice decides to fully digitize its financial records – ensuring a digital backup of all paper records and moving toward the creation, maintenance, and storage of new and existing records.</a:t>
            </a:r>
            <a:endParaRPr sz="1600" dirty="0"/>
          </a:p>
        </p:txBody>
      </p:sp>
      <p:graphicFrame>
        <p:nvGraphicFramePr>
          <p:cNvPr id="6" name="Table 5">
            <a:extLst>
              <a:ext uri="{FF2B5EF4-FFF2-40B4-BE49-F238E27FC236}">
                <a16:creationId xmlns:a16="http://schemas.microsoft.com/office/drawing/2014/main" id="{93B676C7-1F08-C46A-A9E0-5C5B928603E7}"/>
              </a:ext>
            </a:extLst>
          </p:cNvPr>
          <p:cNvGraphicFramePr>
            <a:graphicFrameLocks noGrp="1"/>
          </p:cNvGraphicFramePr>
          <p:nvPr>
            <p:extLst>
              <p:ext uri="{D42A27DB-BD31-4B8C-83A1-F6EECF244321}">
                <p14:modId xmlns:p14="http://schemas.microsoft.com/office/powerpoint/2010/main" val="936572032"/>
              </p:ext>
            </p:extLst>
          </p:nvPr>
        </p:nvGraphicFramePr>
        <p:xfrm>
          <a:off x="328366" y="2010802"/>
          <a:ext cx="8487266" cy="4511040"/>
        </p:xfrm>
        <a:graphic>
          <a:graphicData uri="http://schemas.openxmlformats.org/drawingml/2006/table">
            <a:tbl>
              <a:tblPr firstRow="1" bandRow="1">
                <a:tableStyleId>{5C22544A-7EE6-4342-B048-85BDC9FD1C3A}</a:tableStyleId>
              </a:tblPr>
              <a:tblGrid>
                <a:gridCol w="2661501">
                  <a:extLst>
                    <a:ext uri="{9D8B030D-6E8A-4147-A177-3AD203B41FA5}">
                      <a16:colId xmlns:a16="http://schemas.microsoft.com/office/drawing/2014/main" val="3181622215"/>
                    </a:ext>
                  </a:extLst>
                </a:gridCol>
                <a:gridCol w="5825765">
                  <a:extLst>
                    <a:ext uri="{9D8B030D-6E8A-4147-A177-3AD203B41FA5}">
                      <a16:colId xmlns:a16="http://schemas.microsoft.com/office/drawing/2014/main" val="3593890472"/>
                    </a:ext>
                  </a:extLst>
                </a:gridCol>
              </a:tblGrid>
              <a:tr h="0">
                <a:tc>
                  <a:txBody>
                    <a:bodyPr/>
                    <a:lstStyle/>
                    <a:p>
                      <a:r>
                        <a:rPr lang="en-US" sz="1600" dirty="0">
                          <a:solidFill>
                            <a:schemeClr val="tx1"/>
                          </a:solidFill>
                        </a:rPr>
                        <a:t>Steps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rPr>
                        <a:t>Example for Plantain &amp; Spice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8101895"/>
                  </a:ext>
                </a:extLst>
              </a:tr>
              <a:tr h="370840">
                <a:tc>
                  <a:txBody>
                    <a:bodyPr/>
                    <a:lstStyle/>
                    <a:p>
                      <a:r>
                        <a:rPr lang="en-US" sz="1600" dirty="0">
                          <a:solidFill>
                            <a:schemeClr val="tx1"/>
                          </a:solidFill>
                        </a:rPr>
                        <a:t>4. Implement automation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rPr>
                        <a:t>To ensure that the company does not need to employ another company to digitize its paper records in the future, it:</a:t>
                      </a:r>
                    </a:p>
                    <a:p>
                      <a:pPr marL="285750" indent="-285750">
                        <a:buFont typeface="Arial" panose="020B0604020202020204" pitchFamily="34" charset="0"/>
                        <a:buChar char="•"/>
                      </a:pPr>
                      <a:r>
                        <a:rPr lang="en-US" sz="1600" dirty="0">
                          <a:solidFill>
                            <a:schemeClr val="tx1"/>
                          </a:solidFill>
                        </a:rPr>
                        <a:t>Begins to use accounting software to generate invoices for corporate events;</a:t>
                      </a:r>
                    </a:p>
                    <a:p>
                      <a:pPr marL="285750" indent="-285750">
                        <a:buFont typeface="Arial" panose="020B0604020202020204" pitchFamily="34" charset="0"/>
                        <a:buChar char="•"/>
                      </a:pPr>
                      <a:r>
                        <a:rPr lang="en-US" sz="1600" dirty="0">
                          <a:solidFill>
                            <a:schemeClr val="tx1"/>
                          </a:solidFill>
                        </a:rPr>
                        <a:t>Records cash payments and expenses in spreadsheet software;</a:t>
                      </a:r>
                    </a:p>
                    <a:p>
                      <a:pPr marL="285750" indent="-285750">
                        <a:buFont typeface="Arial" panose="020B0604020202020204" pitchFamily="34" charset="0"/>
                        <a:buChar char="•"/>
                      </a:pPr>
                      <a:r>
                        <a:rPr lang="en-US" sz="1600" dirty="0">
                          <a:solidFill>
                            <a:schemeClr val="tx1"/>
                          </a:solidFill>
                        </a:rPr>
                        <a:t>Purchases a scanner to scan documents like physical receipts from small vendors.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0716475"/>
                  </a:ext>
                </a:extLst>
              </a:tr>
              <a:tr h="370840">
                <a:tc>
                  <a:txBody>
                    <a:bodyPr/>
                    <a:lstStyle/>
                    <a:p>
                      <a:r>
                        <a:rPr lang="en-US" sz="1600" dirty="0">
                          <a:solidFill>
                            <a:schemeClr val="tx1"/>
                          </a:solidFill>
                        </a:rPr>
                        <a:t>5. Train staff or work with outside parties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rPr>
                        <a:t>The owners of Plantain &amp; Spice hire a part-time bookkeeper to generate and maintain digital records and trains key employees to make entries in real-time to payment/expense spreadsheets.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151093"/>
                  </a:ext>
                </a:extLst>
              </a:tr>
              <a:tr h="370840">
                <a:tc>
                  <a:txBody>
                    <a:bodyPr/>
                    <a:lstStyle/>
                    <a:p>
                      <a:r>
                        <a:rPr lang="en-US" sz="1600" dirty="0">
                          <a:solidFill>
                            <a:schemeClr val="tx1"/>
                          </a:solidFill>
                        </a:rPr>
                        <a:t>6. Ensure security &amp; compliance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rPr>
                        <a:t>To protect customer data, the company employes two-factor authentication and encryption and maintains all digital records for 7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4391046"/>
                  </a:ext>
                </a:extLst>
              </a:tr>
            </a:tbl>
          </a:graphicData>
        </a:graphic>
      </p:graphicFrame>
    </p:spTree>
    <p:extLst>
      <p:ext uri="{BB962C8B-B14F-4D97-AF65-F5344CB8AC3E}">
        <p14:creationId xmlns:p14="http://schemas.microsoft.com/office/powerpoint/2010/main" val="1970613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96545"/>
            <a:ext cx="8769573" cy="4419158"/>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Overview</a:t>
            </a:r>
            <a:endParaRPr lang="en-US" sz="2000" b="1" dirty="0">
              <a:latin typeface="Poppins" panose="00000500000000000000" pitchFamily="2" charset="0"/>
              <a:cs typeface="Poppins" panose="00000500000000000000" pitchFamily="2" charset="0"/>
            </a:endParaRPr>
          </a:p>
          <a:p>
            <a:pPr algn="ct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What is bookkeeping?</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Types of business records and best-practices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Digitizing business records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Security and compliance issues</a:t>
            </a:r>
          </a:p>
          <a:p>
            <a:pPr marL="514350" indent="-514350">
              <a:lnSpc>
                <a:spcPct val="150000"/>
              </a:lnSpc>
              <a:buFontTx/>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Example of bookkeeping &amp; digitization</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Working with a bookkeeper/software</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Summary</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What’s next</a:t>
            </a:r>
          </a:p>
        </p:txBody>
      </p:sp>
      <p:sp>
        <p:nvSpPr>
          <p:cNvPr id="4" name="TextBox 3">
            <a:extLst>
              <a:ext uri="{FF2B5EF4-FFF2-40B4-BE49-F238E27FC236}">
                <a16:creationId xmlns:a16="http://schemas.microsoft.com/office/drawing/2014/main" id="{95BA4A66-A137-DD37-E7B4-42AA4611EE2B}"/>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Basics of bookkeeping</a:t>
            </a:r>
          </a:p>
        </p:txBody>
      </p:sp>
    </p:spTree>
    <p:extLst>
      <p:ext uri="{BB962C8B-B14F-4D97-AF65-F5344CB8AC3E}">
        <p14:creationId xmlns:p14="http://schemas.microsoft.com/office/powerpoint/2010/main" val="2609606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96545"/>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Working with a bookkeeper or bookkeeping software</a:t>
            </a:r>
            <a:endParaRPr lang="en-US" sz="2000" b="1" dirty="0">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95BA4A66-A137-DD37-E7B4-42AA4611EE2B}"/>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Basics of bookkeeping</a:t>
            </a:r>
          </a:p>
        </p:txBody>
      </p:sp>
      <p:sp>
        <p:nvSpPr>
          <p:cNvPr id="3" name="Google Shape;189;g31b40bb07a6_1_66">
            <a:extLst>
              <a:ext uri="{FF2B5EF4-FFF2-40B4-BE49-F238E27FC236}">
                <a16:creationId xmlns:a16="http://schemas.microsoft.com/office/drawing/2014/main" id="{51D3EFC1-CBE2-EBB2-D91E-7DCA2263C014}"/>
              </a:ext>
            </a:extLst>
          </p:cNvPr>
          <p:cNvSpPr txBox="1"/>
          <p:nvPr/>
        </p:nvSpPr>
        <p:spPr>
          <a:xfrm>
            <a:off x="113122" y="1124251"/>
            <a:ext cx="8843664"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dirty="0"/>
              <a:t>A key decision for businesses is to work with a bookkeeper or to use bookkeeping software (or a combination of both), below are key considerations about the relative features of both</a:t>
            </a:r>
            <a:endParaRPr dirty="0"/>
          </a:p>
        </p:txBody>
      </p:sp>
      <p:graphicFrame>
        <p:nvGraphicFramePr>
          <p:cNvPr id="5" name="Table 4">
            <a:extLst>
              <a:ext uri="{FF2B5EF4-FFF2-40B4-BE49-F238E27FC236}">
                <a16:creationId xmlns:a16="http://schemas.microsoft.com/office/drawing/2014/main" id="{AB2EF225-6273-5D21-BC44-933BC04E8F2A}"/>
              </a:ext>
            </a:extLst>
          </p:cNvPr>
          <p:cNvGraphicFramePr>
            <a:graphicFrameLocks noGrp="1"/>
          </p:cNvGraphicFramePr>
          <p:nvPr>
            <p:extLst>
              <p:ext uri="{D42A27DB-BD31-4B8C-83A1-F6EECF244321}">
                <p14:modId xmlns:p14="http://schemas.microsoft.com/office/powerpoint/2010/main" val="2624558855"/>
              </p:ext>
            </p:extLst>
          </p:nvPr>
        </p:nvGraphicFramePr>
        <p:xfrm>
          <a:off x="297880" y="2251259"/>
          <a:ext cx="8474148" cy="4372526"/>
        </p:xfrm>
        <a:graphic>
          <a:graphicData uri="http://schemas.openxmlformats.org/drawingml/2006/table">
            <a:tbl>
              <a:tblPr/>
              <a:tblGrid>
                <a:gridCol w="2824716">
                  <a:extLst>
                    <a:ext uri="{9D8B030D-6E8A-4147-A177-3AD203B41FA5}">
                      <a16:colId xmlns:a16="http://schemas.microsoft.com/office/drawing/2014/main" val="3308880841"/>
                    </a:ext>
                  </a:extLst>
                </a:gridCol>
                <a:gridCol w="2824716">
                  <a:extLst>
                    <a:ext uri="{9D8B030D-6E8A-4147-A177-3AD203B41FA5}">
                      <a16:colId xmlns:a16="http://schemas.microsoft.com/office/drawing/2014/main" val="1747913463"/>
                    </a:ext>
                  </a:extLst>
                </a:gridCol>
                <a:gridCol w="2824716">
                  <a:extLst>
                    <a:ext uri="{9D8B030D-6E8A-4147-A177-3AD203B41FA5}">
                      <a16:colId xmlns:a16="http://schemas.microsoft.com/office/drawing/2014/main" val="3628802858"/>
                    </a:ext>
                  </a:extLst>
                </a:gridCol>
              </a:tblGrid>
              <a:tr h="525161">
                <a:tc>
                  <a:txBody>
                    <a:bodyPr/>
                    <a:lstStyle/>
                    <a:p>
                      <a:r>
                        <a:rPr lang="en-US" sz="1500" b="1" dirty="0"/>
                        <a:t>Factor</a:t>
                      </a:r>
                      <a:endParaRPr lang="en-US" sz="1500" dirty="0"/>
                    </a:p>
                  </a:txBody>
                  <a:tcPr marL="75023" marR="75023" marT="37512" marB="375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b="1"/>
                        <a:t>Bookkeeper</a:t>
                      </a:r>
                      <a:endParaRPr lang="en-US" sz="1500"/>
                    </a:p>
                  </a:txBody>
                  <a:tcPr marL="75023" marR="75023" marT="37512" marB="375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b="1"/>
                        <a:t>Bookkeeping Software</a:t>
                      </a:r>
                      <a:endParaRPr lang="en-US" sz="1500"/>
                    </a:p>
                  </a:txBody>
                  <a:tcPr marL="75023" marR="75023" marT="37512" marB="375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9790088"/>
                  </a:ext>
                </a:extLst>
              </a:tr>
              <a:tr h="525161">
                <a:tc>
                  <a:txBody>
                    <a:bodyPr/>
                    <a:lstStyle/>
                    <a:p>
                      <a:r>
                        <a:rPr lang="en-US" sz="1500" b="1"/>
                        <a:t>Cost</a:t>
                      </a:r>
                      <a:endParaRPr lang="en-US" sz="1500"/>
                    </a:p>
                  </a:txBody>
                  <a:tcPr marL="75023" marR="75023" marT="37512" marB="375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t>Higher (hourly or monthly fees)</a:t>
                      </a:r>
                    </a:p>
                  </a:txBody>
                  <a:tcPr marL="75023" marR="75023" marT="37512" marB="375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t>Lower (monthly subscriptions)</a:t>
                      </a:r>
                    </a:p>
                  </a:txBody>
                  <a:tcPr marL="75023" marR="75023" marT="37512" marB="375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7160307"/>
                  </a:ext>
                </a:extLst>
              </a:tr>
              <a:tr h="750231">
                <a:tc>
                  <a:txBody>
                    <a:bodyPr/>
                    <a:lstStyle/>
                    <a:p>
                      <a:r>
                        <a:rPr lang="en-US" sz="1500" b="1" dirty="0"/>
                        <a:t>Expertise</a:t>
                      </a:r>
                      <a:endParaRPr lang="en-US" sz="1500" dirty="0"/>
                    </a:p>
                  </a:txBody>
                  <a:tcPr marL="75023" marR="75023" marT="37512" marB="375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t>Professional, tailored advice</a:t>
                      </a:r>
                    </a:p>
                  </a:txBody>
                  <a:tcPr marL="75023" marR="75023" marT="37512" marB="375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t>Requires user knowledge and automated tools</a:t>
                      </a:r>
                    </a:p>
                  </a:txBody>
                  <a:tcPr marL="75023" marR="75023" marT="37512" marB="375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281060"/>
                  </a:ext>
                </a:extLst>
              </a:tr>
              <a:tr h="750231">
                <a:tc>
                  <a:txBody>
                    <a:bodyPr/>
                    <a:lstStyle/>
                    <a:p>
                      <a:r>
                        <a:rPr lang="en-US" sz="1500" b="1"/>
                        <a:t>Time Commitment</a:t>
                      </a:r>
                      <a:endParaRPr lang="en-US" sz="1500"/>
                    </a:p>
                  </a:txBody>
                  <a:tcPr marL="75023" marR="75023" marT="37512" marB="375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t>Minimal for business owner</a:t>
                      </a:r>
                    </a:p>
                  </a:txBody>
                  <a:tcPr marL="75023" marR="75023" marT="37512" marB="375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t>Requires regular input and maintenance</a:t>
                      </a:r>
                    </a:p>
                  </a:txBody>
                  <a:tcPr marL="75023" marR="75023" marT="37512" marB="375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5901371"/>
                  </a:ext>
                </a:extLst>
              </a:tr>
              <a:tr h="525161">
                <a:tc>
                  <a:txBody>
                    <a:bodyPr/>
                    <a:lstStyle/>
                    <a:p>
                      <a:r>
                        <a:rPr lang="en-US" sz="1500" b="1"/>
                        <a:t>Scalability</a:t>
                      </a:r>
                      <a:endParaRPr lang="en-US" sz="1500"/>
                    </a:p>
                  </a:txBody>
                  <a:tcPr marL="75023" marR="75023" marT="37512" marB="375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t>Easily adapts to complex needs</a:t>
                      </a:r>
                    </a:p>
                  </a:txBody>
                  <a:tcPr marL="75023" marR="75023" marT="37512" marB="375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t>Scalable with add-ons and integrations</a:t>
                      </a:r>
                    </a:p>
                  </a:txBody>
                  <a:tcPr marL="75023" marR="75023" marT="37512" marB="375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2662734"/>
                  </a:ext>
                </a:extLst>
              </a:tr>
              <a:tr h="525161">
                <a:tc>
                  <a:txBody>
                    <a:bodyPr/>
                    <a:lstStyle/>
                    <a:p>
                      <a:r>
                        <a:rPr lang="en-US" sz="1500" b="1"/>
                        <a:t>Reporting</a:t>
                      </a:r>
                      <a:endParaRPr lang="en-US" sz="1500"/>
                    </a:p>
                  </a:txBody>
                  <a:tcPr marL="75023" marR="75023" marT="37512" marB="375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t>Customized, detailed insights</a:t>
                      </a:r>
                    </a:p>
                  </a:txBody>
                  <a:tcPr marL="75023" marR="75023" marT="37512" marB="375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t>Standardized automated reports</a:t>
                      </a:r>
                    </a:p>
                  </a:txBody>
                  <a:tcPr marL="75023" marR="75023" marT="37512" marB="375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0573274"/>
                  </a:ext>
                </a:extLst>
              </a:tr>
              <a:tr h="750231">
                <a:tc>
                  <a:txBody>
                    <a:bodyPr/>
                    <a:lstStyle/>
                    <a:p>
                      <a:r>
                        <a:rPr lang="en-US" sz="1500" b="1"/>
                        <a:t>Compliance</a:t>
                      </a:r>
                      <a:endParaRPr lang="en-US" sz="1500"/>
                    </a:p>
                  </a:txBody>
                  <a:tcPr marL="75023" marR="75023" marT="37512" marB="375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t>Actively managed by a professional</a:t>
                      </a:r>
                    </a:p>
                  </a:txBody>
                  <a:tcPr marL="75023" marR="75023" marT="37512" marB="375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t>Automated compliance tools available</a:t>
                      </a:r>
                    </a:p>
                  </a:txBody>
                  <a:tcPr marL="75023" marR="75023" marT="37512" marB="375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7213624"/>
                  </a:ext>
                </a:extLst>
              </a:tr>
            </a:tbl>
          </a:graphicData>
        </a:graphic>
      </p:graphicFrame>
    </p:spTree>
    <p:extLst>
      <p:ext uri="{BB962C8B-B14F-4D97-AF65-F5344CB8AC3E}">
        <p14:creationId xmlns:p14="http://schemas.microsoft.com/office/powerpoint/2010/main" val="2044796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96545"/>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Considerations for choosing a bookkeeper</a:t>
            </a:r>
            <a:endParaRPr lang="en-US" sz="2000" b="1" dirty="0">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95BA4A66-A137-DD37-E7B4-42AA4611EE2B}"/>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Basics of bookkeeping</a:t>
            </a:r>
          </a:p>
        </p:txBody>
      </p:sp>
      <p:graphicFrame>
        <p:nvGraphicFramePr>
          <p:cNvPr id="8" name="Table 7">
            <a:extLst>
              <a:ext uri="{FF2B5EF4-FFF2-40B4-BE49-F238E27FC236}">
                <a16:creationId xmlns:a16="http://schemas.microsoft.com/office/drawing/2014/main" id="{F53988C0-7AEF-36E6-8600-87A47686F06C}"/>
              </a:ext>
            </a:extLst>
          </p:cNvPr>
          <p:cNvGraphicFramePr>
            <a:graphicFrameLocks noGrp="1"/>
          </p:cNvGraphicFramePr>
          <p:nvPr>
            <p:extLst>
              <p:ext uri="{D42A27DB-BD31-4B8C-83A1-F6EECF244321}">
                <p14:modId xmlns:p14="http://schemas.microsoft.com/office/powerpoint/2010/main" val="898295893"/>
              </p:ext>
            </p:extLst>
          </p:nvPr>
        </p:nvGraphicFramePr>
        <p:xfrm>
          <a:off x="187213" y="1618933"/>
          <a:ext cx="8769572" cy="4898099"/>
        </p:xfrm>
        <a:graphic>
          <a:graphicData uri="http://schemas.openxmlformats.org/drawingml/2006/table">
            <a:tbl>
              <a:tblPr/>
              <a:tblGrid>
                <a:gridCol w="1290712">
                  <a:extLst>
                    <a:ext uri="{9D8B030D-6E8A-4147-A177-3AD203B41FA5}">
                      <a16:colId xmlns:a16="http://schemas.microsoft.com/office/drawing/2014/main" val="2098954442"/>
                    </a:ext>
                  </a:extLst>
                </a:gridCol>
                <a:gridCol w="3685112">
                  <a:extLst>
                    <a:ext uri="{9D8B030D-6E8A-4147-A177-3AD203B41FA5}">
                      <a16:colId xmlns:a16="http://schemas.microsoft.com/office/drawing/2014/main" val="4088570667"/>
                    </a:ext>
                  </a:extLst>
                </a:gridCol>
                <a:gridCol w="3793748">
                  <a:extLst>
                    <a:ext uri="{9D8B030D-6E8A-4147-A177-3AD203B41FA5}">
                      <a16:colId xmlns:a16="http://schemas.microsoft.com/office/drawing/2014/main" val="729085193"/>
                    </a:ext>
                  </a:extLst>
                </a:gridCol>
              </a:tblGrid>
              <a:tr h="127059">
                <a:tc>
                  <a:txBody>
                    <a:bodyPr/>
                    <a:lstStyle/>
                    <a:p>
                      <a:r>
                        <a:rPr lang="en-US" sz="1200" b="1" dirty="0"/>
                        <a:t>Consideration</a:t>
                      </a:r>
                      <a:endParaRPr lang="en-US" sz="1200" dirty="0"/>
                    </a:p>
                  </a:txBody>
                  <a:tcPr marL="15109" marR="15109" marT="7554" marB="75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a:t>Details</a:t>
                      </a:r>
                      <a:endParaRPr lang="en-US" sz="1200"/>
                    </a:p>
                  </a:txBody>
                  <a:tcPr marL="15109" marR="15109" marT="7554" marB="75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a:t>Questions to Ask</a:t>
                      </a:r>
                      <a:endParaRPr lang="en-US" sz="1200"/>
                    </a:p>
                  </a:txBody>
                  <a:tcPr marL="15109" marR="15109" marT="7554" marB="75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8093651"/>
                  </a:ext>
                </a:extLst>
              </a:tr>
              <a:tr h="493548">
                <a:tc>
                  <a:txBody>
                    <a:bodyPr/>
                    <a:lstStyle/>
                    <a:p>
                      <a:r>
                        <a:rPr lang="en-US" sz="1200" b="1" dirty="0"/>
                        <a:t>Experience and Expertise</a:t>
                      </a:r>
                      <a:endParaRPr lang="en-US" sz="1200" dirty="0"/>
                    </a:p>
                  </a:txBody>
                  <a:tcPr marL="15109" marR="15109" marT="7554" marB="75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Check their experience in bookkeeping for small businesses, especially in your industry.</a:t>
                      </a:r>
                    </a:p>
                  </a:txBody>
                  <a:tcPr marL="15109" marR="15109" marT="7554" marB="75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a:t>- How many years of experience do you have? </a:t>
                      </a:r>
                      <a:br>
                        <a:rPr lang="en-US" sz="1200"/>
                      </a:br>
                      <a:r>
                        <a:rPr lang="en-US" sz="1200"/>
                        <a:t>- Do you have experience with businesses like mine?</a:t>
                      </a:r>
                    </a:p>
                  </a:txBody>
                  <a:tcPr marL="15109" marR="15109" marT="7554" marB="75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7931416"/>
                  </a:ext>
                </a:extLst>
              </a:tr>
              <a:tr h="384868">
                <a:tc>
                  <a:txBody>
                    <a:bodyPr/>
                    <a:lstStyle/>
                    <a:p>
                      <a:r>
                        <a:rPr lang="en-US" sz="1200" b="1"/>
                        <a:t>Credentials</a:t>
                      </a:r>
                      <a:endParaRPr lang="en-US" sz="1200"/>
                    </a:p>
                  </a:txBody>
                  <a:tcPr marL="15109" marR="15109" marT="7554" marB="75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Ensure they have relevant certifications (e.g., Certified Bookkeeper, QuickBooks ProAdvisor).</a:t>
                      </a:r>
                    </a:p>
                  </a:txBody>
                  <a:tcPr marL="15109" marR="15109" marT="7554" marB="75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a:t>- What certifications or qualifications do you hold?</a:t>
                      </a:r>
                    </a:p>
                  </a:txBody>
                  <a:tcPr marL="15109" marR="15109" marT="7554" marB="75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7122375"/>
                  </a:ext>
                </a:extLst>
              </a:tr>
              <a:tr h="547888">
                <a:tc>
                  <a:txBody>
                    <a:bodyPr/>
                    <a:lstStyle/>
                    <a:p>
                      <a:r>
                        <a:rPr lang="en-US" sz="1200" b="1" dirty="0"/>
                        <a:t>Services Offered</a:t>
                      </a:r>
                      <a:endParaRPr lang="en-US" sz="1200" dirty="0"/>
                    </a:p>
                  </a:txBody>
                  <a:tcPr marL="15109" marR="15109" marT="7554" marB="75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Confirm they provide the specific services your business needs, such as payroll, invoicing, or reporting.</a:t>
                      </a:r>
                    </a:p>
                  </a:txBody>
                  <a:tcPr marL="15109" marR="15109" marT="7554" marB="75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a:t>- What bookkeeping services do you offer? </a:t>
                      </a:r>
                      <a:br>
                        <a:rPr lang="en-US" sz="1200"/>
                      </a:br>
                      <a:r>
                        <a:rPr lang="en-US" sz="1200"/>
                        <a:t>- Can you handle payroll, tax preparation, or inventory tracking?</a:t>
                      </a:r>
                    </a:p>
                  </a:txBody>
                  <a:tcPr marL="15109" marR="15109" marT="7554" marB="75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6388928"/>
                  </a:ext>
                </a:extLst>
              </a:tr>
              <a:tr h="547888">
                <a:tc>
                  <a:txBody>
                    <a:bodyPr/>
                    <a:lstStyle/>
                    <a:p>
                      <a:r>
                        <a:rPr lang="en-US" sz="1200" b="1"/>
                        <a:t>Software Proficiency</a:t>
                      </a:r>
                      <a:endParaRPr lang="en-US" sz="1200"/>
                    </a:p>
                  </a:txBody>
                  <a:tcPr marL="15109" marR="15109" marT="7554" marB="75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Ensure they are proficient in the bookkeeping software your business uses or plans to use.</a:t>
                      </a:r>
                    </a:p>
                  </a:txBody>
                  <a:tcPr marL="15109" marR="15109" marT="7554" marB="75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 Which bookkeeping software are you experienced with? </a:t>
                      </a:r>
                      <a:br>
                        <a:rPr lang="en-US" sz="1200" dirty="0"/>
                      </a:br>
                      <a:r>
                        <a:rPr lang="en-US" sz="1200" dirty="0"/>
                        <a:t>- Are you open to learning new tools if needed?</a:t>
                      </a:r>
                    </a:p>
                  </a:txBody>
                  <a:tcPr marL="15109" marR="15109" marT="7554" marB="75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3993911"/>
                  </a:ext>
                </a:extLst>
              </a:tr>
              <a:tr h="439207">
                <a:tc>
                  <a:txBody>
                    <a:bodyPr/>
                    <a:lstStyle/>
                    <a:p>
                      <a:r>
                        <a:rPr lang="en-US" sz="1200" b="1"/>
                        <a:t>Availability</a:t>
                      </a:r>
                      <a:endParaRPr lang="en-US" sz="1200"/>
                    </a:p>
                  </a:txBody>
                  <a:tcPr marL="15109" marR="15109" marT="7554" marB="75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Check their availability for regular communication and whether they can meet deadlines.</a:t>
                      </a:r>
                    </a:p>
                  </a:txBody>
                  <a:tcPr marL="15109" marR="15109" marT="7554" marB="75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a:t>- How often will you provide updates or reports? </a:t>
                      </a:r>
                      <a:br>
                        <a:rPr lang="en-US" sz="1200"/>
                      </a:br>
                      <a:r>
                        <a:rPr lang="en-US" sz="1200"/>
                        <a:t>- What is your turnaround time for tasks?</a:t>
                      </a:r>
                    </a:p>
                  </a:txBody>
                  <a:tcPr marL="15109" marR="15109" marT="7554" marB="75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7211009"/>
                  </a:ext>
                </a:extLst>
              </a:tr>
              <a:tr h="493548">
                <a:tc>
                  <a:txBody>
                    <a:bodyPr/>
                    <a:lstStyle/>
                    <a:p>
                      <a:r>
                        <a:rPr lang="en-US" sz="1200" b="1"/>
                        <a:t>Cost and Fees</a:t>
                      </a:r>
                      <a:endParaRPr lang="en-US" sz="1200"/>
                    </a:p>
                  </a:txBody>
                  <a:tcPr marL="15109" marR="15109" marT="7554" marB="75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Understand their pricing structure (hourly, flat fee, or retainer) and compare it with your budget.</a:t>
                      </a:r>
                    </a:p>
                  </a:txBody>
                  <a:tcPr marL="15109" marR="15109" marT="7554" marB="75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 What are your fees? </a:t>
                      </a:r>
                      <a:br>
                        <a:rPr lang="en-US" sz="1200" dirty="0"/>
                      </a:br>
                      <a:r>
                        <a:rPr lang="en-US" sz="1200" dirty="0"/>
                        <a:t>- Are there any additional charges for specific services?</a:t>
                      </a:r>
                    </a:p>
                  </a:txBody>
                  <a:tcPr marL="15109" marR="15109" marT="7554" marB="75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8716766"/>
                  </a:ext>
                </a:extLst>
              </a:tr>
              <a:tr h="439207">
                <a:tc>
                  <a:txBody>
                    <a:bodyPr/>
                    <a:lstStyle/>
                    <a:p>
                      <a:r>
                        <a:rPr lang="en-US" sz="1200" b="1"/>
                        <a:t>Compliance Knowledge</a:t>
                      </a:r>
                      <a:endParaRPr lang="en-US" sz="1200"/>
                    </a:p>
                  </a:txBody>
                  <a:tcPr marL="15109" marR="15109" marT="7554" marB="75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Verify they understand local, state, and federal tax regulations and bookkeeping standards.</a:t>
                      </a:r>
                    </a:p>
                  </a:txBody>
                  <a:tcPr marL="15109" marR="15109" marT="7554" marB="75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 How do you stay updated on changes in tax laws and regulations?</a:t>
                      </a:r>
                    </a:p>
                  </a:txBody>
                  <a:tcPr marL="15109" marR="15109" marT="7554" marB="75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5135804"/>
                  </a:ext>
                </a:extLst>
              </a:tr>
              <a:tr h="493548">
                <a:tc>
                  <a:txBody>
                    <a:bodyPr/>
                    <a:lstStyle/>
                    <a:p>
                      <a:r>
                        <a:rPr lang="en-US" sz="1200" b="1"/>
                        <a:t>Data Security</a:t>
                      </a:r>
                      <a:endParaRPr lang="en-US" sz="1200"/>
                    </a:p>
                  </a:txBody>
                  <a:tcPr marL="15109" marR="15109" marT="7554" marB="75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Assess their processes for protecting sensitive financial data.</a:t>
                      </a:r>
                    </a:p>
                  </a:txBody>
                  <a:tcPr marL="15109" marR="15109" marT="7554" marB="75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 How do you secure and store financial records? </a:t>
                      </a:r>
                      <a:br>
                        <a:rPr lang="en-US" sz="1200" dirty="0"/>
                      </a:br>
                      <a:r>
                        <a:rPr lang="en-US" sz="1200" dirty="0"/>
                        <a:t>- Do you have policies for data confidentiality?</a:t>
                      </a:r>
                    </a:p>
                  </a:txBody>
                  <a:tcPr marL="15109" marR="15109" marT="7554" marB="75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186023"/>
                  </a:ext>
                </a:extLst>
              </a:tr>
              <a:tr h="493548">
                <a:tc>
                  <a:txBody>
                    <a:bodyPr/>
                    <a:lstStyle/>
                    <a:p>
                      <a:r>
                        <a:rPr lang="en-US" sz="1200" b="1"/>
                        <a:t>Contract Terms</a:t>
                      </a:r>
                      <a:endParaRPr lang="en-US" sz="1200"/>
                    </a:p>
                  </a:txBody>
                  <a:tcPr marL="15109" marR="15109" marT="7554" marB="75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Review the terms of their engagement contract, including duration, termination, and scope of work.</a:t>
                      </a:r>
                    </a:p>
                  </a:txBody>
                  <a:tcPr marL="15109" marR="15109" marT="7554" marB="75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 Can I review a sample contract? </a:t>
                      </a:r>
                      <a:br>
                        <a:rPr lang="en-US" sz="1200" dirty="0"/>
                      </a:br>
                      <a:r>
                        <a:rPr lang="en-US" sz="1200" dirty="0"/>
                        <a:t>- What is your policy for terminating services?</a:t>
                      </a:r>
                    </a:p>
                  </a:txBody>
                  <a:tcPr marL="15109" marR="15109" marT="7554" marB="75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139071"/>
                  </a:ext>
                </a:extLst>
              </a:tr>
            </a:tbl>
          </a:graphicData>
        </a:graphic>
      </p:graphicFrame>
      <p:sp>
        <p:nvSpPr>
          <p:cNvPr id="10" name="Google Shape;189;g31b40bb07a6_1_66">
            <a:extLst>
              <a:ext uri="{FF2B5EF4-FFF2-40B4-BE49-F238E27FC236}">
                <a16:creationId xmlns:a16="http://schemas.microsoft.com/office/drawing/2014/main" id="{E9228403-CF61-D7DB-4B58-AB92EEFAAEF8}"/>
              </a:ext>
            </a:extLst>
          </p:cNvPr>
          <p:cNvSpPr txBox="1"/>
          <p:nvPr/>
        </p:nvSpPr>
        <p:spPr>
          <a:xfrm>
            <a:off x="113121" y="1058210"/>
            <a:ext cx="8843664"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dirty="0"/>
              <a:t>Below are key considerations for choosing a bookkeeper</a:t>
            </a:r>
            <a:endParaRPr dirty="0"/>
          </a:p>
        </p:txBody>
      </p:sp>
    </p:spTree>
    <p:extLst>
      <p:ext uri="{BB962C8B-B14F-4D97-AF65-F5344CB8AC3E}">
        <p14:creationId xmlns:p14="http://schemas.microsoft.com/office/powerpoint/2010/main" val="1389767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25513"/>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Considerations for choosing bookkeeping software</a:t>
            </a:r>
            <a:endParaRPr lang="en-US" sz="2000" b="1" dirty="0">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95BA4A66-A137-DD37-E7B4-42AA4611EE2B}"/>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Basics of bookkeeping</a:t>
            </a:r>
          </a:p>
        </p:txBody>
      </p:sp>
      <p:sp>
        <p:nvSpPr>
          <p:cNvPr id="10" name="Google Shape;189;g31b40bb07a6_1_66">
            <a:extLst>
              <a:ext uri="{FF2B5EF4-FFF2-40B4-BE49-F238E27FC236}">
                <a16:creationId xmlns:a16="http://schemas.microsoft.com/office/drawing/2014/main" id="{E9228403-CF61-D7DB-4B58-AB92EEFAAEF8}"/>
              </a:ext>
            </a:extLst>
          </p:cNvPr>
          <p:cNvSpPr txBox="1"/>
          <p:nvPr/>
        </p:nvSpPr>
        <p:spPr>
          <a:xfrm>
            <a:off x="113122" y="908093"/>
            <a:ext cx="8843664"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dirty="0"/>
              <a:t>Below are key considerations for choosing bookkeeping software</a:t>
            </a:r>
            <a:endParaRPr dirty="0"/>
          </a:p>
        </p:txBody>
      </p:sp>
      <p:graphicFrame>
        <p:nvGraphicFramePr>
          <p:cNvPr id="3" name="Table 2">
            <a:extLst>
              <a:ext uri="{FF2B5EF4-FFF2-40B4-BE49-F238E27FC236}">
                <a16:creationId xmlns:a16="http://schemas.microsoft.com/office/drawing/2014/main" id="{B133D315-96A6-3F9C-BF9B-73B1141FE5C7}"/>
              </a:ext>
            </a:extLst>
          </p:cNvPr>
          <p:cNvGraphicFramePr>
            <a:graphicFrameLocks noGrp="1"/>
          </p:cNvGraphicFramePr>
          <p:nvPr>
            <p:extLst>
              <p:ext uri="{D42A27DB-BD31-4B8C-83A1-F6EECF244321}">
                <p14:modId xmlns:p14="http://schemas.microsoft.com/office/powerpoint/2010/main" val="1434700342"/>
              </p:ext>
            </p:extLst>
          </p:nvPr>
        </p:nvGraphicFramePr>
        <p:xfrm>
          <a:off x="187213" y="1290331"/>
          <a:ext cx="8769573" cy="5449540"/>
        </p:xfrm>
        <a:graphic>
          <a:graphicData uri="http://schemas.openxmlformats.org/drawingml/2006/table">
            <a:tbl>
              <a:tblPr/>
              <a:tblGrid>
                <a:gridCol w="1343875">
                  <a:extLst>
                    <a:ext uri="{9D8B030D-6E8A-4147-A177-3AD203B41FA5}">
                      <a16:colId xmlns:a16="http://schemas.microsoft.com/office/drawing/2014/main" val="760097796"/>
                    </a:ext>
                  </a:extLst>
                </a:gridCol>
                <a:gridCol w="3285461">
                  <a:extLst>
                    <a:ext uri="{9D8B030D-6E8A-4147-A177-3AD203B41FA5}">
                      <a16:colId xmlns:a16="http://schemas.microsoft.com/office/drawing/2014/main" val="2816323020"/>
                    </a:ext>
                  </a:extLst>
                </a:gridCol>
                <a:gridCol w="4140237">
                  <a:extLst>
                    <a:ext uri="{9D8B030D-6E8A-4147-A177-3AD203B41FA5}">
                      <a16:colId xmlns:a16="http://schemas.microsoft.com/office/drawing/2014/main" val="2089521616"/>
                    </a:ext>
                  </a:extLst>
                </a:gridCol>
              </a:tblGrid>
              <a:tr h="111899">
                <a:tc>
                  <a:txBody>
                    <a:bodyPr/>
                    <a:lstStyle/>
                    <a:p>
                      <a:r>
                        <a:rPr lang="en-US" sz="1200" b="1"/>
                        <a:t>Consideration</a:t>
                      </a:r>
                      <a:endParaRPr lang="en-US" sz="1200"/>
                    </a:p>
                  </a:txBody>
                  <a:tcPr marL="14602" marR="14602" marT="7301" marB="73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t>Details</a:t>
                      </a:r>
                      <a:endParaRPr lang="en-US" sz="1200" dirty="0"/>
                    </a:p>
                  </a:txBody>
                  <a:tcPr marL="14602" marR="14602" marT="7301" marB="73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t>Questions to Ask/Evaluate via reviews/recommendations</a:t>
                      </a:r>
                      <a:endParaRPr lang="en-US" sz="1200" dirty="0"/>
                    </a:p>
                  </a:txBody>
                  <a:tcPr marL="14602" marR="14602" marT="7301" marB="73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595370"/>
                  </a:ext>
                </a:extLst>
              </a:tr>
              <a:tr h="392483">
                <a:tc>
                  <a:txBody>
                    <a:bodyPr/>
                    <a:lstStyle/>
                    <a:p>
                      <a:r>
                        <a:rPr lang="en-US" sz="1200" b="1" dirty="0"/>
                        <a:t>Ease of Use</a:t>
                      </a:r>
                      <a:endParaRPr lang="en-US" sz="1200" dirty="0"/>
                    </a:p>
                  </a:txBody>
                  <a:tcPr marL="14602" marR="14602" marT="7301" marB="73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Assess how user-friendly the software is, especially if you or your team lack technical expertise.</a:t>
                      </a:r>
                    </a:p>
                  </a:txBody>
                  <a:tcPr marL="14602" marR="14602" marT="7301" marB="73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 Is the interface intuitive and easy to navigate? </a:t>
                      </a:r>
                      <a:br>
                        <a:rPr lang="en-US" sz="1200" dirty="0"/>
                      </a:br>
                      <a:r>
                        <a:rPr lang="en-US" sz="1200" dirty="0"/>
                        <a:t>- Does it provide tutorials or support for new users?</a:t>
                      </a:r>
                    </a:p>
                  </a:txBody>
                  <a:tcPr marL="14602" marR="14602" marT="7301" marB="73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2606156"/>
                  </a:ext>
                </a:extLst>
              </a:tr>
              <a:tr h="435709">
                <a:tc>
                  <a:txBody>
                    <a:bodyPr/>
                    <a:lstStyle/>
                    <a:p>
                      <a:r>
                        <a:rPr lang="en-US" sz="1200" b="1"/>
                        <a:t>Features and Functionality</a:t>
                      </a:r>
                      <a:endParaRPr lang="en-US" sz="1200"/>
                    </a:p>
                  </a:txBody>
                  <a:tcPr marL="14602" marR="14602" marT="7301" marB="73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Confirm the software offers the tools you need, such as invoicing, expense tracking, payroll, and reporting.</a:t>
                      </a:r>
                    </a:p>
                  </a:txBody>
                  <a:tcPr marL="14602" marR="14602" marT="7301" marB="73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 Does the software include features like invoicing, tax tracking, and expense categorization? </a:t>
                      </a:r>
                      <a:br>
                        <a:rPr lang="en-US" sz="1200" dirty="0"/>
                      </a:br>
                      <a:r>
                        <a:rPr lang="en-US" sz="1200" dirty="0"/>
                        <a:t>- Does it allow for custom reporting?</a:t>
                      </a:r>
                    </a:p>
                  </a:txBody>
                  <a:tcPr marL="14602" marR="14602" marT="7301" marB="73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4160876"/>
                  </a:ext>
                </a:extLst>
              </a:tr>
              <a:tr h="349257">
                <a:tc>
                  <a:txBody>
                    <a:bodyPr/>
                    <a:lstStyle/>
                    <a:p>
                      <a:r>
                        <a:rPr lang="en-US" sz="1200" b="1"/>
                        <a:t>Cost and Pricing Plans</a:t>
                      </a:r>
                      <a:endParaRPr lang="en-US" sz="1200"/>
                    </a:p>
                  </a:txBody>
                  <a:tcPr marL="14602" marR="14602" marT="7301" marB="73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Review the pricing structure (monthly or annual subscriptions) and assess if it fits your budget.</a:t>
                      </a:r>
                    </a:p>
                  </a:txBody>
                  <a:tcPr marL="14602" marR="14602" marT="7301" marB="73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a:t>- What are the subscription fees? </a:t>
                      </a:r>
                      <a:br>
                        <a:rPr lang="en-US" sz="1200"/>
                      </a:br>
                      <a:r>
                        <a:rPr lang="en-US" sz="1200"/>
                        <a:t>- Are there additional costs for add-ons or extra users?</a:t>
                      </a:r>
                    </a:p>
                  </a:txBody>
                  <a:tcPr marL="14602" marR="14602" marT="7301" marB="73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8817055"/>
                  </a:ext>
                </a:extLst>
              </a:tr>
              <a:tr h="435709">
                <a:tc>
                  <a:txBody>
                    <a:bodyPr/>
                    <a:lstStyle/>
                    <a:p>
                      <a:r>
                        <a:rPr lang="en-US" sz="1200" b="1"/>
                        <a:t>Integration Capabilities</a:t>
                      </a:r>
                      <a:endParaRPr lang="en-US" sz="1200"/>
                    </a:p>
                  </a:txBody>
                  <a:tcPr marL="14602" marR="14602" marT="7301" marB="73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Check if the software integrates with other tools you use, such as POS systems, payroll services, or CRMs.</a:t>
                      </a:r>
                    </a:p>
                  </a:txBody>
                  <a:tcPr marL="14602" marR="14602" marT="7301" marB="73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 Does the software integrate with my existing tools (e.g., Shopify, PayPal, Gusto)? </a:t>
                      </a:r>
                      <a:br>
                        <a:rPr lang="en-US" sz="1200" dirty="0"/>
                      </a:br>
                      <a:r>
                        <a:rPr lang="en-US" sz="1200" dirty="0"/>
                        <a:t>- Can it sync with my bank account?</a:t>
                      </a:r>
                    </a:p>
                  </a:txBody>
                  <a:tcPr marL="14602" marR="14602" marT="7301" marB="73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313154"/>
                  </a:ext>
                </a:extLst>
              </a:tr>
              <a:tr h="392483">
                <a:tc>
                  <a:txBody>
                    <a:bodyPr/>
                    <a:lstStyle/>
                    <a:p>
                      <a:r>
                        <a:rPr lang="en-US" sz="1200" b="1"/>
                        <a:t>Data Security</a:t>
                      </a:r>
                      <a:endParaRPr lang="en-US" sz="1200"/>
                    </a:p>
                  </a:txBody>
                  <a:tcPr marL="14602" marR="14602" marT="7301" marB="73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Ensure the software uses strong encryption and security protocols to protect sensitive financial data.</a:t>
                      </a:r>
                    </a:p>
                  </a:txBody>
                  <a:tcPr marL="14602" marR="14602" marT="7301" marB="73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 How does the software protect my financial information? </a:t>
                      </a:r>
                      <a:br>
                        <a:rPr lang="en-US" sz="1200" dirty="0"/>
                      </a:br>
                      <a:r>
                        <a:rPr lang="en-US" sz="1200" dirty="0"/>
                        <a:t>- Does it have data backup and recovery options?</a:t>
                      </a:r>
                    </a:p>
                  </a:txBody>
                  <a:tcPr marL="14602" marR="14602" marT="7301" marB="73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5779700"/>
                  </a:ext>
                </a:extLst>
              </a:tr>
              <a:tr h="392483">
                <a:tc>
                  <a:txBody>
                    <a:bodyPr/>
                    <a:lstStyle/>
                    <a:p>
                      <a:r>
                        <a:rPr lang="en-US" sz="1200" b="1"/>
                        <a:t>Reporting and Insights</a:t>
                      </a:r>
                      <a:endParaRPr lang="en-US" sz="1200"/>
                    </a:p>
                  </a:txBody>
                  <a:tcPr marL="14602" marR="14602" marT="7301" marB="73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Verify the software generates useful financial reports, such as profit and loss statements or cash flow analysis.</a:t>
                      </a:r>
                    </a:p>
                  </a:txBody>
                  <a:tcPr marL="14602" marR="14602" marT="7301" marB="73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a:t>- What types of reports are available? </a:t>
                      </a:r>
                      <a:br>
                        <a:rPr lang="en-US" sz="1200"/>
                      </a:br>
                      <a:r>
                        <a:rPr lang="en-US" sz="1200"/>
                        <a:t>- Can I customize the reports to meet my needs?</a:t>
                      </a:r>
                    </a:p>
                  </a:txBody>
                  <a:tcPr marL="14602" marR="14602" marT="7301" marB="73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8977653"/>
                  </a:ext>
                </a:extLst>
              </a:tr>
              <a:tr h="392483">
                <a:tc>
                  <a:txBody>
                    <a:bodyPr/>
                    <a:lstStyle/>
                    <a:p>
                      <a:r>
                        <a:rPr lang="en-US" sz="1200" b="1"/>
                        <a:t>Tax Features</a:t>
                      </a:r>
                      <a:endParaRPr lang="en-US" sz="1200"/>
                    </a:p>
                  </a:txBody>
                  <a:tcPr marL="14602" marR="14602" marT="7301" marB="73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Check if the software includes tax-related features like sales tax tracking, deductions, or tax form generation.</a:t>
                      </a:r>
                    </a:p>
                  </a:txBody>
                  <a:tcPr marL="14602" marR="14602" marT="7301" marB="73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a:t>- Does the software calculate and track sales tax? </a:t>
                      </a:r>
                      <a:br>
                        <a:rPr lang="en-US" sz="1200"/>
                      </a:br>
                      <a:r>
                        <a:rPr lang="en-US" sz="1200"/>
                        <a:t>- Can it generate forms for tax filings?</a:t>
                      </a:r>
                    </a:p>
                  </a:txBody>
                  <a:tcPr marL="14602" marR="14602" marT="7301" marB="73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4581676"/>
                  </a:ext>
                </a:extLst>
              </a:tr>
              <a:tr h="349257">
                <a:tc>
                  <a:txBody>
                    <a:bodyPr/>
                    <a:lstStyle/>
                    <a:p>
                      <a:r>
                        <a:rPr lang="en-US" sz="1200" b="1"/>
                        <a:t>Multi-User Access</a:t>
                      </a:r>
                      <a:endParaRPr lang="en-US" sz="1200"/>
                    </a:p>
                  </a:txBody>
                  <a:tcPr marL="14602" marR="14602" marT="7301" marB="73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Determine if the software allows multiple users with role-based access for employees or accountants.</a:t>
                      </a:r>
                    </a:p>
                  </a:txBody>
                  <a:tcPr marL="14602" marR="14602" marT="7301" marB="73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a:t>- Can I grant my accountant or team access to the software? </a:t>
                      </a:r>
                      <a:br>
                        <a:rPr lang="en-US" sz="1200"/>
                      </a:br>
                      <a:r>
                        <a:rPr lang="en-US" sz="1200"/>
                        <a:t>- Are there limits on the number of users?</a:t>
                      </a:r>
                    </a:p>
                  </a:txBody>
                  <a:tcPr marL="14602" marR="14602" marT="7301" marB="73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7549670"/>
                  </a:ext>
                </a:extLst>
              </a:tr>
              <a:tr h="349257">
                <a:tc>
                  <a:txBody>
                    <a:bodyPr/>
                    <a:lstStyle/>
                    <a:p>
                      <a:r>
                        <a:rPr lang="en-US" sz="1200" b="1"/>
                        <a:t>Customer Support</a:t>
                      </a:r>
                      <a:endParaRPr lang="en-US" sz="1200"/>
                    </a:p>
                  </a:txBody>
                  <a:tcPr marL="14602" marR="14602" marT="7301" marB="73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Evaluate the availability and quality of customer support, such as live chat, email, or phone assistance.</a:t>
                      </a:r>
                    </a:p>
                  </a:txBody>
                  <a:tcPr marL="14602" marR="14602" marT="7301" marB="73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 What customer support options are available? </a:t>
                      </a:r>
                      <a:br>
                        <a:rPr lang="en-US" sz="1200" dirty="0"/>
                      </a:br>
                      <a:r>
                        <a:rPr lang="en-US" sz="1200" dirty="0"/>
                        <a:t>- Is support included in the subscription price?</a:t>
                      </a:r>
                    </a:p>
                  </a:txBody>
                  <a:tcPr marL="14602" marR="14602" marT="7301" marB="73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1972519"/>
                  </a:ext>
                </a:extLst>
              </a:tr>
            </a:tbl>
          </a:graphicData>
        </a:graphic>
      </p:graphicFrame>
    </p:spTree>
    <p:extLst>
      <p:ext uri="{BB962C8B-B14F-4D97-AF65-F5344CB8AC3E}">
        <p14:creationId xmlns:p14="http://schemas.microsoft.com/office/powerpoint/2010/main" val="252292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96545"/>
            <a:ext cx="8769573" cy="4419158"/>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Overview</a:t>
            </a:r>
            <a:endParaRPr lang="en-US" sz="2000" b="1" dirty="0">
              <a:latin typeface="Poppins" panose="00000500000000000000" pitchFamily="2" charset="0"/>
              <a:cs typeface="Poppins" panose="00000500000000000000" pitchFamily="2" charset="0"/>
            </a:endParaRPr>
          </a:p>
          <a:p>
            <a:pPr algn="ct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What is bookkeeping?</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Types of business records and best-practices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Digitizing business records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Security and compliance issues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Example of bookkeeping &amp; digitization</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Working with a bookkeeper/software</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Summary</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What’s next</a:t>
            </a:r>
          </a:p>
        </p:txBody>
      </p:sp>
      <p:sp>
        <p:nvSpPr>
          <p:cNvPr id="4" name="TextBox 3">
            <a:extLst>
              <a:ext uri="{FF2B5EF4-FFF2-40B4-BE49-F238E27FC236}">
                <a16:creationId xmlns:a16="http://schemas.microsoft.com/office/drawing/2014/main" id="{95BA4A66-A137-DD37-E7B4-42AA4611EE2B}"/>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Basics of bookkeeping</a:t>
            </a:r>
          </a:p>
        </p:txBody>
      </p:sp>
    </p:spTree>
    <p:extLst>
      <p:ext uri="{BB962C8B-B14F-4D97-AF65-F5344CB8AC3E}">
        <p14:creationId xmlns:p14="http://schemas.microsoft.com/office/powerpoint/2010/main" val="1432039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751344"/>
            <a:ext cx="8769573" cy="4062651"/>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Our approach</a:t>
            </a:r>
            <a:endParaRPr lang="en-US" dirty="0">
              <a:latin typeface="Poppins" panose="00000500000000000000" pitchFamily="2" charset="0"/>
              <a:cs typeface="Poppins" panose="00000500000000000000" pitchFamily="2" charset="0"/>
            </a:endParaRPr>
          </a:p>
          <a:p>
            <a:endParaRPr lang="en-US" dirty="0">
              <a:latin typeface="Poppins" panose="00000500000000000000" pitchFamily="2" charset="0"/>
              <a:cs typeface="Poppins" panose="00000500000000000000" pitchFamily="2" charset="0"/>
            </a:endParaRPr>
          </a:p>
          <a:p>
            <a:r>
              <a:rPr lang="en-US" dirty="0">
                <a:latin typeface="Poppins" panose="00000500000000000000" pitchFamily="2" charset="0"/>
                <a:cs typeface="Poppins" panose="00000500000000000000" pitchFamily="2" charset="0"/>
              </a:rPr>
              <a:t>Throughout the REACH Hub, we aim to ensure that resources SPEAK, that is, that they are:</a:t>
            </a:r>
          </a:p>
          <a:p>
            <a:pPr marL="742950" lvl="1" indent="-285750">
              <a:buFont typeface="Arial" panose="020B0604020202020204" pitchFamily="34" charset="0"/>
              <a:buChar char="•"/>
            </a:pP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b="1" dirty="0">
                <a:latin typeface="Poppins" panose="00000500000000000000" pitchFamily="2" charset="0"/>
                <a:cs typeface="Poppins" panose="00000500000000000000" pitchFamily="2" charset="0"/>
              </a:rPr>
              <a:t>Simple</a:t>
            </a:r>
            <a:r>
              <a:rPr lang="en-US" dirty="0">
                <a:latin typeface="Poppins" panose="00000500000000000000" pitchFamily="2" charset="0"/>
                <a:cs typeface="Poppins" panose="00000500000000000000" pitchFamily="2" charset="0"/>
              </a:rPr>
              <a:t> – clear and without unnecessarily complication</a:t>
            </a: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b="1" dirty="0">
                <a:latin typeface="Poppins" panose="00000500000000000000" pitchFamily="2" charset="0"/>
                <a:cs typeface="Poppins" panose="00000500000000000000" pitchFamily="2" charset="0"/>
              </a:rPr>
              <a:t>Psychological</a:t>
            </a:r>
            <a:r>
              <a:rPr lang="en-US" dirty="0">
                <a:latin typeface="Poppins" panose="00000500000000000000" pitchFamily="2" charset="0"/>
                <a:cs typeface="Poppins" panose="00000500000000000000" pitchFamily="2" charset="0"/>
              </a:rPr>
              <a:t> – focused on helping entrepreneurs think effectively</a:t>
            </a: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b="1" dirty="0">
                <a:latin typeface="Poppins" panose="00000500000000000000" pitchFamily="2" charset="0"/>
                <a:cs typeface="Poppins" panose="00000500000000000000" pitchFamily="2" charset="0"/>
              </a:rPr>
              <a:t>Empowering</a:t>
            </a:r>
            <a:r>
              <a:rPr lang="en-US" dirty="0">
                <a:latin typeface="Poppins" panose="00000500000000000000" pitchFamily="2" charset="0"/>
                <a:cs typeface="Poppins" panose="00000500000000000000" pitchFamily="2" charset="0"/>
              </a:rPr>
              <a:t> – centered on SEDI populations</a:t>
            </a: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b="1" dirty="0">
                <a:latin typeface="Poppins" panose="00000500000000000000" pitchFamily="2" charset="0"/>
                <a:cs typeface="Poppins" panose="00000500000000000000" pitchFamily="2" charset="0"/>
              </a:rPr>
              <a:t>Aligned</a:t>
            </a:r>
            <a:r>
              <a:rPr lang="en-US" dirty="0">
                <a:latin typeface="Poppins" panose="00000500000000000000" pitchFamily="2" charset="0"/>
                <a:cs typeface="Poppins" panose="00000500000000000000" pitchFamily="2" charset="0"/>
              </a:rPr>
              <a:t> – relevant to and linked with other approaches</a:t>
            </a: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b="1" dirty="0">
                <a:latin typeface="Poppins" panose="00000500000000000000" pitchFamily="2" charset="0"/>
                <a:cs typeface="Poppins" panose="00000500000000000000" pitchFamily="2" charset="0"/>
              </a:rPr>
              <a:t>Knowledge-based</a:t>
            </a:r>
            <a:r>
              <a:rPr lang="en-US" dirty="0">
                <a:latin typeface="Poppins" panose="00000500000000000000" pitchFamily="2" charset="0"/>
                <a:cs typeface="Poppins" panose="00000500000000000000" pitchFamily="2" charset="0"/>
              </a:rPr>
              <a:t> – built on research-based insights</a:t>
            </a:r>
          </a:p>
        </p:txBody>
      </p:sp>
      <p:sp>
        <p:nvSpPr>
          <p:cNvPr id="3" name="TextBox 2">
            <a:extLst>
              <a:ext uri="{FF2B5EF4-FFF2-40B4-BE49-F238E27FC236}">
                <a16:creationId xmlns:a16="http://schemas.microsoft.com/office/drawing/2014/main" id="{1211577D-59F1-32A0-BCF5-169272445B3B}"/>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Equity-based financing</a:t>
            </a:r>
          </a:p>
        </p:txBody>
      </p:sp>
      <p:sp>
        <p:nvSpPr>
          <p:cNvPr id="4" name="Rectangle 3">
            <a:extLst>
              <a:ext uri="{FF2B5EF4-FFF2-40B4-BE49-F238E27FC236}">
                <a16:creationId xmlns:a16="http://schemas.microsoft.com/office/drawing/2014/main" id="{963AEBBE-0E79-B96D-F298-902232300EEC}"/>
              </a:ext>
            </a:extLst>
          </p:cNvPr>
          <p:cNvSpPr/>
          <p:nvPr/>
        </p:nvSpPr>
        <p:spPr>
          <a:xfrm>
            <a:off x="0" y="0"/>
            <a:ext cx="9144000" cy="6886564"/>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DCF10C5-01DF-1394-CB18-156A0725D52F}"/>
              </a:ext>
            </a:extLst>
          </p:cNvPr>
          <p:cNvSpPr txBox="1"/>
          <p:nvPr/>
        </p:nvSpPr>
        <p:spPr>
          <a:xfrm>
            <a:off x="2189156" y="751344"/>
            <a:ext cx="4714985" cy="1323439"/>
          </a:xfrm>
          <a:prstGeom prst="rect">
            <a:avLst/>
          </a:prstGeom>
          <a:solidFill>
            <a:schemeClr val="bg1"/>
          </a:solidFill>
          <a:ln>
            <a:solidFill>
              <a:schemeClr val="tx1"/>
            </a:solidFill>
          </a:ln>
        </p:spPr>
        <p:txBody>
          <a:bodyPr wrap="square">
            <a:spAutoFit/>
          </a:bodyPr>
          <a:lstStyle/>
          <a:p>
            <a:pPr algn="ctr"/>
            <a:r>
              <a:rPr lang="en-US" sz="1600" b="1" dirty="0">
                <a:latin typeface="Poppins" panose="00000500000000000000" pitchFamily="2" charset="0"/>
                <a:cs typeface="Poppins" panose="00000500000000000000" pitchFamily="2" charset="0"/>
              </a:rPr>
              <a:t>Helpful call-outs</a:t>
            </a:r>
            <a:endParaRPr lang="en-US" sz="1600" dirty="0">
              <a:latin typeface="Poppins" panose="00000500000000000000" pitchFamily="2" charset="0"/>
              <a:cs typeface="Poppins" panose="00000500000000000000" pitchFamily="2" charset="0"/>
            </a:endParaRPr>
          </a:p>
          <a:p>
            <a:pPr algn="ctr"/>
            <a:r>
              <a:rPr lang="en-US" sz="1600" dirty="0">
                <a:latin typeface="Poppins" panose="00000500000000000000" pitchFamily="2" charset="0"/>
                <a:cs typeface="Poppins" panose="00000500000000000000" pitchFamily="2" charset="0"/>
              </a:rPr>
              <a:t>Throughout this presentation, there are special slides that provide additional information. They are indicated by transparent grey backgrounds like this one.</a:t>
            </a:r>
          </a:p>
        </p:txBody>
      </p:sp>
      <p:sp>
        <p:nvSpPr>
          <p:cNvPr id="7" name="TextBox 6">
            <a:extLst>
              <a:ext uri="{FF2B5EF4-FFF2-40B4-BE49-F238E27FC236}">
                <a16:creationId xmlns:a16="http://schemas.microsoft.com/office/drawing/2014/main" id="{8B7C6B45-ECAD-79B7-614D-655EFB1645F0}"/>
              </a:ext>
            </a:extLst>
          </p:cNvPr>
          <p:cNvSpPr txBox="1"/>
          <p:nvPr/>
        </p:nvSpPr>
        <p:spPr>
          <a:xfrm>
            <a:off x="2189156" y="5206283"/>
            <a:ext cx="4714985" cy="1077218"/>
          </a:xfrm>
          <a:prstGeom prst="rect">
            <a:avLst/>
          </a:prstGeom>
          <a:solidFill>
            <a:schemeClr val="bg1"/>
          </a:solidFill>
          <a:ln>
            <a:solidFill>
              <a:schemeClr val="tx1"/>
            </a:solidFill>
          </a:ln>
        </p:spPr>
        <p:txBody>
          <a:bodyPr wrap="square">
            <a:spAutoFit/>
          </a:bodyPr>
          <a:lstStyle/>
          <a:p>
            <a:pPr algn="ctr"/>
            <a:r>
              <a:rPr lang="en-US" sz="1600" b="1" dirty="0">
                <a:latin typeface="Poppins" panose="00000500000000000000" pitchFamily="2" charset="0"/>
                <a:cs typeface="Poppins" panose="00000500000000000000" pitchFamily="2" charset="0"/>
              </a:rPr>
              <a:t>Links are underlined</a:t>
            </a:r>
            <a:endParaRPr lang="en-US" sz="1600" dirty="0">
              <a:latin typeface="Poppins" panose="00000500000000000000" pitchFamily="2" charset="0"/>
              <a:cs typeface="Poppins" panose="00000500000000000000" pitchFamily="2" charset="0"/>
            </a:endParaRPr>
          </a:p>
          <a:p>
            <a:pPr algn="ctr"/>
            <a:r>
              <a:rPr lang="en-US" sz="1600" b="0" dirty="0">
                <a:solidFill>
                  <a:schemeClr val="tx1"/>
                </a:solidFill>
                <a:latin typeface="Poppins" panose="00000500000000000000" pitchFamily="2" charset="0"/>
                <a:cs typeface="Poppins" panose="00000500000000000000" pitchFamily="2" charset="0"/>
              </a:rPr>
              <a:t>This presentation includes links to other resources in the REACH Hub indicated by </a:t>
            </a:r>
            <a:r>
              <a:rPr lang="en-US" sz="1600" b="0" u="sng" dirty="0">
                <a:solidFill>
                  <a:schemeClr val="tx1"/>
                </a:solidFill>
                <a:latin typeface="Poppins" panose="00000500000000000000" pitchFamily="2" charset="0"/>
                <a:cs typeface="Poppins" panose="00000500000000000000" pitchFamily="2" charset="0"/>
              </a:rPr>
              <a:t>underlined text</a:t>
            </a:r>
            <a:endParaRPr lang="en-US" sz="1600" b="0" dirty="0">
              <a:solidFill>
                <a:schemeClr val="tx1"/>
              </a:solidFill>
              <a:latin typeface="Poppins" panose="00000500000000000000" pitchFamily="2" charset="0"/>
              <a:cs typeface="Poppins" panose="00000500000000000000" pitchFamily="2" charset="0"/>
            </a:endParaRPr>
          </a:p>
        </p:txBody>
      </p:sp>
      <p:sp>
        <p:nvSpPr>
          <p:cNvPr id="13" name="Rectangle 12">
            <a:extLst>
              <a:ext uri="{FF2B5EF4-FFF2-40B4-BE49-F238E27FC236}">
                <a16:creationId xmlns:a16="http://schemas.microsoft.com/office/drawing/2014/main" id="{E92DEE9C-9BC6-D23D-5834-07E8A3B5AC72}"/>
              </a:ext>
            </a:extLst>
          </p:cNvPr>
          <p:cNvSpPr/>
          <p:nvPr/>
        </p:nvSpPr>
        <p:spPr>
          <a:xfrm>
            <a:off x="342900" y="2232849"/>
            <a:ext cx="4229100" cy="276630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1A5BFCA-F82D-F29D-630D-D02AF2CE10AF}"/>
              </a:ext>
            </a:extLst>
          </p:cNvPr>
          <p:cNvSpPr/>
          <p:nvPr/>
        </p:nvSpPr>
        <p:spPr>
          <a:xfrm>
            <a:off x="4727686" y="2232848"/>
            <a:ext cx="4229100" cy="276630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erson standing on a wave&#10;&#10;Description automatically generated">
            <a:extLst>
              <a:ext uri="{FF2B5EF4-FFF2-40B4-BE49-F238E27FC236}">
                <a16:creationId xmlns:a16="http://schemas.microsoft.com/office/drawing/2014/main" id="{9593BB76-E4F4-4916-379D-0E032F4427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313" y="2978590"/>
            <a:ext cx="1678045" cy="1249115"/>
          </a:xfrm>
          <a:prstGeom prst="rect">
            <a:avLst/>
          </a:prstGeom>
        </p:spPr>
      </p:pic>
      <p:pic>
        <p:nvPicPr>
          <p:cNvPr id="15" name="Picture 14" descr="A blue logo with a couple of people climbing a mountain&#10;&#10;Description automatically generated">
            <a:extLst>
              <a:ext uri="{FF2B5EF4-FFF2-40B4-BE49-F238E27FC236}">
                <a16:creationId xmlns:a16="http://schemas.microsoft.com/office/drawing/2014/main" id="{14FD60BA-539C-90C6-AA7A-87598C1AC2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7847" y="3010697"/>
            <a:ext cx="1574829" cy="1258754"/>
          </a:xfrm>
          <a:prstGeom prst="rect">
            <a:avLst/>
          </a:prstGeom>
        </p:spPr>
      </p:pic>
      <p:sp>
        <p:nvSpPr>
          <p:cNvPr id="10" name="TextBox 9">
            <a:extLst>
              <a:ext uri="{FF2B5EF4-FFF2-40B4-BE49-F238E27FC236}">
                <a16:creationId xmlns:a16="http://schemas.microsoft.com/office/drawing/2014/main" id="{6B724F60-5101-6086-0842-75D44A4389B5}"/>
              </a:ext>
            </a:extLst>
          </p:cNvPr>
          <p:cNvSpPr txBox="1"/>
          <p:nvPr/>
        </p:nvSpPr>
        <p:spPr>
          <a:xfrm>
            <a:off x="2139998" y="2461837"/>
            <a:ext cx="2312948" cy="2308324"/>
          </a:xfrm>
          <a:prstGeom prst="rect">
            <a:avLst/>
          </a:prstGeom>
          <a:noFill/>
        </p:spPr>
        <p:txBody>
          <a:bodyPr wrap="square">
            <a:spAutoFit/>
          </a:bodyPr>
          <a:lstStyle/>
          <a:p>
            <a:pPr algn="r"/>
            <a:r>
              <a:rPr lang="en-US" sz="1600" b="1" dirty="0">
                <a:solidFill>
                  <a:schemeClr val="tx1"/>
                </a:solidFill>
                <a:latin typeface="Poppins" panose="00000500000000000000" pitchFamily="2" charset="0"/>
                <a:cs typeface="Poppins" panose="00000500000000000000" pitchFamily="2" charset="0"/>
              </a:rPr>
              <a:t>Mindset: </a:t>
            </a:r>
            <a:r>
              <a:rPr lang="en-US" sz="1600" b="0" dirty="0">
                <a:solidFill>
                  <a:schemeClr val="tx1"/>
                </a:solidFill>
                <a:latin typeface="Poppins" panose="00000500000000000000" pitchFamily="2" charset="0"/>
                <a:cs typeface="Poppins" panose="00000500000000000000" pitchFamily="2" charset="0"/>
              </a:rPr>
              <a:t>this logo indicates that the call-out is related to an entrepreneurial mindset – a topic covered in the Reach Hub’s </a:t>
            </a:r>
            <a:r>
              <a:rPr lang="en-US" sz="1600" b="0" u="sng" dirty="0">
                <a:solidFill>
                  <a:schemeClr val="tx1"/>
                </a:solidFill>
                <a:latin typeface="Poppins" panose="00000500000000000000" pitchFamily="2" charset="0"/>
                <a:cs typeface="Poppins" panose="00000500000000000000" pitchFamily="2" charset="0"/>
              </a:rPr>
              <a:t>Entrepreneurial Mindset Training</a:t>
            </a:r>
            <a:endParaRPr lang="en-US" sz="1600" dirty="0">
              <a:solidFill>
                <a:schemeClr val="tx1"/>
              </a:solidFill>
              <a:latin typeface="Poppins" panose="00000500000000000000" pitchFamily="2" charset="0"/>
              <a:cs typeface="Poppins" panose="00000500000000000000" pitchFamily="2" charset="0"/>
            </a:endParaRPr>
          </a:p>
        </p:txBody>
      </p:sp>
      <p:sp>
        <p:nvSpPr>
          <p:cNvPr id="16" name="TextBox 15">
            <a:extLst>
              <a:ext uri="{FF2B5EF4-FFF2-40B4-BE49-F238E27FC236}">
                <a16:creationId xmlns:a16="http://schemas.microsoft.com/office/drawing/2014/main" id="{17F67FAF-10D6-42C5-0A6C-21780DF724FA}"/>
              </a:ext>
            </a:extLst>
          </p:cNvPr>
          <p:cNvSpPr txBox="1"/>
          <p:nvPr/>
        </p:nvSpPr>
        <p:spPr>
          <a:xfrm>
            <a:off x="4914899" y="2448986"/>
            <a:ext cx="2489202" cy="2308324"/>
          </a:xfrm>
          <a:prstGeom prst="rect">
            <a:avLst/>
          </a:prstGeom>
          <a:noFill/>
        </p:spPr>
        <p:txBody>
          <a:bodyPr wrap="square">
            <a:spAutoFit/>
          </a:bodyPr>
          <a:lstStyle/>
          <a:p>
            <a:r>
              <a:rPr lang="en-US" sz="1600" b="1" dirty="0">
                <a:latin typeface="Poppins" panose="00000500000000000000" pitchFamily="2" charset="0"/>
                <a:cs typeface="Poppins" panose="00000500000000000000" pitchFamily="2" charset="0"/>
              </a:rPr>
              <a:t>Coach/advisor tip</a:t>
            </a:r>
            <a:r>
              <a:rPr lang="en-US" sz="1600" b="1" dirty="0">
                <a:solidFill>
                  <a:schemeClr val="tx1"/>
                </a:solidFill>
                <a:latin typeface="Poppins" panose="00000500000000000000" pitchFamily="2" charset="0"/>
                <a:cs typeface="Poppins" panose="00000500000000000000" pitchFamily="2" charset="0"/>
              </a:rPr>
              <a:t>: </a:t>
            </a:r>
            <a:r>
              <a:rPr lang="en-US" sz="1600" b="0" dirty="0">
                <a:solidFill>
                  <a:schemeClr val="tx1"/>
                </a:solidFill>
                <a:latin typeface="Poppins" panose="00000500000000000000" pitchFamily="2" charset="0"/>
                <a:cs typeface="Poppins" panose="00000500000000000000" pitchFamily="2" charset="0"/>
              </a:rPr>
              <a:t>this logo indicates that the call-out is related to advice designed for a coach or advisor who is working with a small business or entrepreneur</a:t>
            </a:r>
            <a:endParaRPr lang="en-US" sz="1600" dirty="0">
              <a:solidFill>
                <a:schemeClr val="tx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17102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96545"/>
            <a:ext cx="8769573" cy="400110"/>
          </a:xfrm>
          <a:prstGeom prst="rect">
            <a:avLst/>
          </a:prstGeom>
          <a:noFill/>
        </p:spPr>
        <p:txBody>
          <a:bodyPr wrap="square" rtlCol="0">
            <a:spAutoFit/>
          </a:bodyPr>
          <a:lstStyle/>
          <a:p>
            <a:pPr algn="ctr"/>
            <a:r>
              <a:rPr lang="en-US" sz="2000" b="1" dirty="0">
                <a:latin typeface="Poppins" panose="00000500000000000000" pitchFamily="2" charset="0"/>
                <a:cs typeface="Poppins" panose="00000500000000000000" pitchFamily="2" charset="0"/>
              </a:rPr>
              <a:t>Summary</a:t>
            </a:r>
          </a:p>
        </p:txBody>
      </p:sp>
      <p:sp>
        <p:nvSpPr>
          <p:cNvPr id="4" name="TextBox 3">
            <a:extLst>
              <a:ext uri="{FF2B5EF4-FFF2-40B4-BE49-F238E27FC236}">
                <a16:creationId xmlns:a16="http://schemas.microsoft.com/office/drawing/2014/main" id="{95BA4A66-A137-DD37-E7B4-42AA4611EE2B}"/>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Basics of bookkeeping</a:t>
            </a:r>
          </a:p>
        </p:txBody>
      </p:sp>
      <p:sp>
        <p:nvSpPr>
          <p:cNvPr id="3" name="Google Shape;189;g31b40bb07a6_1_66">
            <a:extLst>
              <a:ext uri="{FF2B5EF4-FFF2-40B4-BE49-F238E27FC236}">
                <a16:creationId xmlns:a16="http://schemas.microsoft.com/office/drawing/2014/main" id="{7BFC4BC7-8F40-F519-A34D-F0C32394CCF3}"/>
              </a:ext>
            </a:extLst>
          </p:cNvPr>
          <p:cNvSpPr txBox="1"/>
          <p:nvPr/>
        </p:nvSpPr>
        <p:spPr>
          <a:xfrm>
            <a:off x="150167" y="1274410"/>
            <a:ext cx="8843664" cy="4524275"/>
          </a:xfrm>
          <a:prstGeom prst="rect">
            <a:avLst/>
          </a:prstGeom>
          <a:noFill/>
          <a:ln>
            <a:noFill/>
          </a:ln>
        </p:spPr>
        <p:txBody>
          <a:bodyPr spcFirstLastPara="1" wrap="square" lIns="91425" tIns="45700" rIns="91425" bIns="45700" anchor="t" anchorCtr="0">
            <a:spAutoFit/>
          </a:bodyPr>
          <a:lstStyle/>
          <a:p>
            <a:pPr marL="285750" marR="0" lvl="0" indent="-285750" rtl="0">
              <a:lnSpc>
                <a:spcPct val="100000"/>
              </a:lnSpc>
              <a:spcBef>
                <a:spcPts val="0"/>
              </a:spcBef>
              <a:spcAft>
                <a:spcPts val="0"/>
              </a:spcAft>
              <a:buFont typeface="Arial" panose="020B0604020202020204" pitchFamily="34" charset="0"/>
              <a:buChar char="•"/>
            </a:pPr>
            <a:r>
              <a:rPr lang="en-US" b="1" dirty="0"/>
              <a:t>Bookkeeping</a:t>
            </a:r>
            <a:r>
              <a:rPr lang="en-US" dirty="0"/>
              <a:t> is the process of recording, organizing, and managing a small business’s financial transactions;</a:t>
            </a:r>
          </a:p>
          <a:p>
            <a:pPr marL="285750" marR="0" lvl="0" indent="-285750" rtl="0">
              <a:lnSpc>
                <a:spcPct val="100000"/>
              </a:lnSpc>
              <a:spcBef>
                <a:spcPts val="0"/>
              </a:spcBef>
              <a:spcAft>
                <a:spcPts val="0"/>
              </a:spcAft>
              <a:buFont typeface="Arial" panose="020B0604020202020204" pitchFamily="34" charset="0"/>
              <a:buChar char="•"/>
            </a:pPr>
            <a:endParaRPr lang="en-US" dirty="0"/>
          </a:p>
          <a:p>
            <a:pPr marL="285750" marR="0" lvl="0" indent="-285750" rtl="0">
              <a:lnSpc>
                <a:spcPct val="100000"/>
              </a:lnSpc>
              <a:spcBef>
                <a:spcPts val="0"/>
              </a:spcBef>
              <a:spcAft>
                <a:spcPts val="0"/>
              </a:spcAft>
              <a:buFont typeface="Arial" panose="020B0604020202020204" pitchFamily="34" charset="0"/>
              <a:buChar char="•"/>
            </a:pPr>
            <a:r>
              <a:rPr lang="en-US" dirty="0"/>
              <a:t>Bookkeeping involves a </a:t>
            </a:r>
            <a:r>
              <a:rPr lang="en-US" b="1" dirty="0"/>
              <a:t>wide variety of business records</a:t>
            </a:r>
            <a:r>
              <a:rPr lang="en-US" dirty="0"/>
              <a:t>/documents;</a:t>
            </a:r>
          </a:p>
          <a:p>
            <a:pPr marL="285750" marR="0" lvl="0" indent="-285750" rtl="0">
              <a:lnSpc>
                <a:spcPct val="100000"/>
              </a:lnSpc>
              <a:spcBef>
                <a:spcPts val="0"/>
              </a:spcBef>
              <a:spcAft>
                <a:spcPts val="0"/>
              </a:spcAft>
              <a:buFont typeface="Arial" panose="020B0604020202020204" pitchFamily="34" charset="0"/>
              <a:buChar char="•"/>
            </a:pPr>
            <a:endParaRPr lang="en-US" dirty="0"/>
          </a:p>
          <a:p>
            <a:pPr marL="285750" marR="0" lvl="0" indent="-285750" rtl="0">
              <a:lnSpc>
                <a:spcPct val="100000"/>
              </a:lnSpc>
              <a:spcBef>
                <a:spcPts val="0"/>
              </a:spcBef>
              <a:spcAft>
                <a:spcPts val="0"/>
              </a:spcAft>
              <a:buFont typeface="Arial" panose="020B0604020202020204" pitchFamily="34" charset="0"/>
              <a:buChar char="•"/>
            </a:pPr>
            <a:r>
              <a:rPr lang="en-US" b="1" dirty="0"/>
              <a:t>Digitizing</a:t>
            </a:r>
            <a:r>
              <a:rPr lang="en-US" dirty="0"/>
              <a:t> business records is an important practice, with key benefits including reducing paperwork, cutting costs, sharing more easily, minimizing errors, being more secure, developing robust backups, and being more environmentally sustainable.</a:t>
            </a:r>
          </a:p>
          <a:p>
            <a:pPr marL="285750" marR="0" lvl="0" indent="-285750" rtl="0">
              <a:lnSpc>
                <a:spcPct val="100000"/>
              </a:lnSpc>
              <a:spcBef>
                <a:spcPts val="0"/>
              </a:spcBef>
              <a:spcAft>
                <a:spcPts val="0"/>
              </a:spcAft>
              <a:buFont typeface="Arial" panose="020B0604020202020204" pitchFamily="34" charset="0"/>
              <a:buChar char="•"/>
            </a:pPr>
            <a:endParaRPr lang="en-US" dirty="0"/>
          </a:p>
          <a:p>
            <a:pPr marL="285750" marR="0" lvl="0" indent="-285750" rtl="0">
              <a:lnSpc>
                <a:spcPct val="100000"/>
              </a:lnSpc>
              <a:spcBef>
                <a:spcPts val="0"/>
              </a:spcBef>
              <a:spcAft>
                <a:spcPts val="0"/>
              </a:spcAft>
              <a:buFont typeface="Arial" panose="020B0604020202020204" pitchFamily="34" charset="0"/>
              <a:buChar char="•"/>
            </a:pPr>
            <a:r>
              <a:rPr lang="en-US" dirty="0"/>
              <a:t>When digitizing, there are key </a:t>
            </a:r>
            <a:r>
              <a:rPr lang="en-US" b="1" dirty="0"/>
              <a:t>security and compliance </a:t>
            </a:r>
            <a:r>
              <a:rPr lang="en-US" dirty="0"/>
              <a:t>issues that small businesses should carefully consider;</a:t>
            </a:r>
          </a:p>
          <a:p>
            <a:pPr marL="285750" marR="0" lvl="0" indent="-285750" rtl="0">
              <a:lnSpc>
                <a:spcPct val="100000"/>
              </a:lnSpc>
              <a:spcBef>
                <a:spcPts val="0"/>
              </a:spcBef>
              <a:spcAft>
                <a:spcPts val="0"/>
              </a:spcAft>
              <a:buFont typeface="Arial" panose="020B0604020202020204" pitchFamily="34" charset="0"/>
              <a:buChar char="•"/>
            </a:pPr>
            <a:endParaRPr lang="en-US" dirty="0"/>
          </a:p>
          <a:p>
            <a:pPr marL="285750" marR="0" lvl="0" indent="-285750" rtl="0">
              <a:lnSpc>
                <a:spcPct val="100000"/>
              </a:lnSpc>
              <a:spcBef>
                <a:spcPts val="0"/>
              </a:spcBef>
              <a:spcAft>
                <a:spcPts val="0"/>
              </a:spcAft>
              <a:buFont typeface="Arial" panose="020B0604020202020204" pitchFamily="34" charset="0"/>
              <a:buChar char="•"/>
            </a:pPr>
            <a:r>
              <a:rPr lang="en-US" dirty="0"/>
              <a:t>Deciding whether to hire a </a:t>
            </a:r>
            <a:r>
              <a:rPr lang="en-US" b="1" dirty="0"/>
              <a:t>bookkeeper and/or use bookkeeping software </a:t>
            </a:r>
            <a:r>
              <a:rPr lang="en-US" dirty="0"/>
              <a:t>(and which ones to use) are important decisions with a variety of considerations.</a:t>
            </a:r>
            <a:endParaRPr dirty="0"/>
          </a:p>
        </p:txBody>
      </p:sp>
    </p:spTree>
    <p:extLst>
      <p:ext uri="{BB962C8B-B14F-4D97-AF65-F5344CB8AC3E}">
        <p14:creationId xmlns:p14="http://schemas.microsoft.com/office/powerpoint/2010/main" val="3596238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96545"/>
            <a:ext cx="8769573" cy="4419158"/>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Overview</a:t>
            </a:r>
            <a:endParaRPr lang="en-US" sz="2000" b="1" dirty="0">
              <a:latin typeface="Poppins" panose="00000500000000000000" pitchFamily="2" charset="0"/>
              <a:cs typeface="Poppins" panose="00000500000000000000" pitchFamily="2" charset="0"/>
            </a:endParaRPr>
          </a:p>
          <a:p>
            <a:pPr algn="ct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What is bookkeeping?</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Types of business records and best-practices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Digitizing business records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Security and compliance issues</a:t>
            </a:r>
          </a:p>
          <a:p>
            <a:pPr marL="514350" indent="-514350">
              <a:lnSpc>
                <a:spcPct val="150000"/>
              </a:lnSpc>
              <a:buFontTx/>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Example of bookkeeping &amp; digitization</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Working with a bookkeeper/software</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Summary</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What’s next</a:t>
            </a:r>
          </a:p>
        </p:txBody>
      </p:sp>
      <p:sp>
        <p:nvSpPr>
          <p:cNvPr id="4" name="TextBox 3">
            <a:extLst>
              <a:ext uri="{FF2B5EF4-FFF2-40B4-BE49-F238E27FC236}">
                <a16:creationId xmlns:a16="http://schemas.microsoft.com/office/drawing/2014/main" id="{95BA4A66-A137-DD37-E7B4-42AA4611EE2B}"/>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Basics of bookkeeping</a:t>
            </a:r>
          </a:p>
        </p:txBody>
      </p:sp>
    </p:spTree>
    <p:extLst>
      <p:ext uri="{BB962C8B-B14F-4D97-AF65-F5344CB8AC3E}">
        <p14:creationId xmlns:p14="http://schemas.microsoft.com/office/powerpoint/2010/main" val="295865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D57D71-E93C-A3B7-6ACB-1C35EE2EA99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Basics of bookkeeping</a:t>
            </a:r>
          </a:p>
        </p:txBody>
      </p:sp>
      <p:sp>
        <p:nvSpPr>
          <p:cNvPr id="80" name="Oval 79">
            <a:extLst>
              <a:ext uri="{FF2B5EF4-FFF2-40B4-BE49-F238E27FC236}">
                <a16:creationId xmlns:a16="http://schemas.microsoft.com/office/drawing/2014/main" id="{146C4D92-29EB-8F74-D4E5-6933DBA8A0BB}"/>
              </a:ext>
            </a:extLst>
          </p:cNvPr>
          <p:cNvSpPr/>
          <p:nvPr/>
        </p:nvSpPr>
        <p:spPr>
          <a:xfrm>
            <a:off x="3868888" y="5845234"/>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CAC4DBB-7A61-62BE-8813-209076C6C25E}"/>
              </a:ext>
            </a:extLst>
          </p:cNvPr>
          <p:cNvSpPr txBox="1"/>
          <p:nvPr/>
        </p:nvSpPr>
        <p:spPr>
          <a:xfrm>
            <a:off x="4117846" y="5936648"/>
            <a:ext cx="908304" cy="646331"/>
          </a:xfrm>
          <a:prstGeom prst="rect">
            <a:avLst/>
          </a:prstGeom>
          <a:noFill/>
        </p:spPr>
        <p:txBody>
          <a:bodyPr wrap="square" rtlCol="0">
            <a:spAutoFit/>
          </a:bodyPr>
          <a:lstStyle/>
          <a:p>
            <a:pPr algn="ctr"/>
            <a:r>
              <a:rPr lang="en-US" sz="1200" dirty="0"/>
              <a:t>Business idea sketch</a:t>
            </a:r>
          </a:p>
        </p:txBody>
      </p:sp>
      <p:sp>
        <p:nvSpPr>
          <p:cNvPr id="6" name="Oval 5">
            <a:extLst>
              <a:ext uri="{FF2B5EF4-FFF2-40B4-BE49-F238E27FC236}">
                <a16:creationId xmlns:a16="http://schemas.microsoft.com/office/drawing/2014/main" id="{6F5F76A1-9A6D-5DE1-26B7-6D3BD91823CD}"/>
              </a:ext>
            </a:extLst>
          </p:cNvPr>
          <p:cNvSpPr/>
          <p:nvPr/>
        </p:nvSpPr>
        <p:spPr>
          <a:xfrm>
            <a:off x="3868888" y="4772821"/>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1C9F91C-22F0-FAD3-4DE6-A57A2DC7AB3A}"/>
              </a:ext>
            </a:extLst>
          </p:cNvPr>
          <p:cNvSpPr txBox="1"/>
          <p:nvPr/>
        </p:nvSpPr>
        <p:spPr>
          <a:xfrm>
            <a:off x="4117846" y="4956568"/>
            <a:ext cx="908304" cy="461665"/>
          </a:xfrm>
          <a:prstGeom prst="rect">
            <a:avLst/>
          </a:prstGeom>
          <a:noFill/>
        </p:spPr>
        <p:txBody>
          <a:bodyPr wrap="square" rtlCol="0">
            <a:spAutoFit/>
          </a:bodyPr>
          <a:lstStyle/>
          <a:p>
            <a:pPr algn="ctr"/>
            <a:r>
              <a:rPr lang="en-US" sz="1200" dirty="0"/>
              <a:t>Business pitch</a:t>
            </a:r>
          </a:p>
        </p:txBody>
      </p:sp>
      <p:sp>
        <p:nvSpPr>
          <p:cNvPr id="8" name="Oval 7">
            <a:extLst>
              <a:ext uri="{FF2B5EF4-FFF2-40B4-BE49-F238E27FC236}">
                <a16:creationId xmlns:a16="http://schemas.microsoft.com/office/drawing/2014/main" id="{75A1CCBE-EA54-62E0-9372-F156FB93FB0A}"/>
              </a:ext>
            </a:extLst>
          </p:cNvPr>
          <p:cNvSpPr/>
          <p:nvPr/>
        </p:nvSpPr>
        <p:spPr>
          <a:xfrm>
            <a:off x="3868888" y="3700408"/>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618B6AD-1713-35BB-0E60-BF4313071536}"/>
              </a:ext>
            </a:extLst>
          </p:cNvPr>
          <p:cNvSpPr txBox="1"/>
          <p:nvPr/>
        </p:nvSpPr>
        <p:spPr>
          <a:xfrm>
            <a:off x="4117846" y="3884155"/>
            <a:ext cx="908304" cy="461665"/>
          </a:xfrm>
          <a:prstGeom prst="rect">
            <a:avLst/>
          </a:prstGeom>
          <a:noFill/>
        </p:spPr>
        <p:txBody>
          <a:bodyPr wrap="square" rtlCol="0">
            <a:spAutoFit/>
          </a:bodyPr>
          <a:lstStyle/>
          <a:p>
            <a:pPr algn="ctr"/>
            <a:r>
              <a:rPr lang="en-US" sz="1200" dirty="0"/>
              <a:t>Business plan</a:t>
            </a:r>
          </a:p>
        </p:txBody>
      </p:sp>
      <p:sp>
        <p:nvSpPr>
          <p:cNvPr id="10" name="Oval 9">
            <a:extLst>
              <a:ext uri="{FF2B5EF4-FFF2-40B4-BE49-F238E27FC236}">
                <a16:creationId xmlns:a16="http://schemas.microsoft.com/office/drawing/2014/main" id="{FAAB7DBC-E0D9-E778-7F3E-9259FA48A6D3}"/>
              </a:ext>
            </a:extLst>
          </p:cNvPr>
          <p:cNvSpPr/>
          <p:nvPr/>
        </p:nvSpPr>
        <p:spPr>
          <a:xfrm>
            <a:off x="3868888" y="1566052"/>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7BD019CB-E838-081F-E4D0-48D3E2EE9C4F}"/>
              </a:ext>
            </a:extLst>
          </p:cNvPr>
          <p:cNvSpPr txBox="1"/>
          <p:nvPr/>
        </p:nvSpPr>
        <p:spPr>
          <a:xfrm>
            <a:off x="3993367" y="1738245"/>
            <a:ext cx="1157262" cy="461665"/>
          </a:xfrm>
          <a:prstGeom prst="rect">
            <a:avLst/>
          </a:prstGeom>
          <a:noFill/>
        </p:spPr>
        <p:txBody>
          <a:bodyPr wrap="square" rtlCol="0">
            <a:spAutoFit/>
          </a:bodyPr>
          <a:lstStyle/>
          <a:p>
            <a:pPr algn="ctr"/>
            <a:r>
              <a:rPr lang="en-US" sz="1200" dirty="0"/>
              <a:t>Introduction to financing</a:t>
            </a:r>
          </a:p>
        </p:txBody>
      </p:sp>
      <p:sp>
        <p:nvSpPr>
          <p:cNvPr id="12" name="Oval 11">
            <a:extLst>
              <a:ext uri="{FF2B5EF4-FFF2-40B4-BE49-F238E27FC236}">
                <a16:creationId xmlns:a16="http://schemas.microsoft.com/office/drawing/2014/main" id="{3594EC54-7CFD-739C-72D1-168E58CC2834}"/>
              </a:ext>
            </a:extLst>
          </p:cNvPr>
          <p:cNvSpPr/>
          <p:nvPr/>
        </p:nvSpPr>
        <p:spPr>
          <a:xfrm>
            <a:off x="5926288" y="3700407"/>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F943DE94-6991-417E-BC35-935E276136A4}"/>
              </a:ext>
            </a:extLst>
          </p:cNvPr>
          <p:cNvSpPr txBox="1"/>
          <p:nvPr/>
        </p:nvSpPr>
        <p:spPr>
          <a:xfrm>
            <a:off x="6002488" y="3884155"/>
            <a:ext cx="1257300" cy="461665"/>
          </a:xfrm>
          <a:prstGeom prst="rect">
            <a:avLst/>
          </a:prstGeom>
          <a:noFill/>
        </p:spPr>
        <p:txBody>
          <a:bodyPr wrap="square" rtlCol="0">
            <a:spAutoFit/>
          </a:bodyPr>
          <a:lstStyle/>
          <a:p>
            <a:pPr algn="ctr"/>
            <a:r>
              <a:rPr lang="en-US" sz="1200" dirty="0"/>
              <a:t>Basics of bookkeeping</a:t>
            </a:r>
          </a:p>
        </p:txBody>
      </p:sp>
      <p:sp>
        <p:nvSpPr>
          <p:cNvPr id="14" name="Oval 13">
            <a:extLst>
              <a:ext uri="{FF2B5EF4-FFF2-40B4-BE49-F238E27FC236}">
                <a16:creationId xmlns:a16="http://schemas.microsoft.com/office/drawing/2014/main" id="{8DD2E983-DB6B-E22E-B81D-F77884F82219}"/>
              </a:ext>
            </a:extLst>
          </p:cNvPr>
          <p:cNvSpPr/>
          <p:nvPr/>
        </p:nvSpPr>
        <p:spPr>
          <a:xfrm>
            <a:off x="1682925" y="3700407"/>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C6AD9289-8053-896B-3D53-15C563A45C3D}"/>
              </a:ext>
            </a:extLst>
          </p:cNvPr>
          <p:cNvSpPr txBox="1"/>
          <p:nvPr/>
        </p:nvSpPr>
        <p:spPr>
          <a:xfrm>
            <a:off x="1831846" y="3800139"/>
            <a:ext cx="1003380" cy="646331"/>
          </a:xfrm>
          <a:prstGeom prst="rect">
            <a:avLst/>
          </a:prstGeom>
          <a:noFill/>
        </p:spPr>
        <p:txBody>
          <a:bodyPr wrap="square" rtlCol="0">
            <a:spAutoFit/>
          </a:bodyPr>
          <a:lstStyle/>
          <a:p>
            <a:pPr algn="ctr"/>
            <a:r>
              <a:rPr lang="en-US" sz="1200" dirty="0"/>
              <a:t>Making it official &amp; attorneys</a:t>
            </a:r>
          </a:p>
        </p:txBody>
      </p:sp>
      <p:sp>
        <p:nvSpPr>
          <p:cNvPr id="17" name="Oval 16">
            <a:extLst>
              <a:ext uri="{FF2B5EF4-FFF2-40B4-BE49-F238E27FC236}">
                <a16:creationId xmlns:a16="http://schemas.microsoft.com/office/drawing/2014/main" id="{A59F4209-0F48-FCBE-0077-CAECF930BD03}"/>
              </a:ext>
            </a:extLst>
          </p:cNvPr>
          <p:cNvSpPr/>
          <p:nvPr/>
        </p:nvSpPr>
        <p:spPr>
          <a:xfrm>
            <a:off x="7183588" y="2594708"/>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66B6604-F38E-FE07-6824-25F13115F96B}"/>
              </a:ext>
            </a:extLst>
          </p:cNvPr>
          <p:cNvSpPr txBox="1"/>
          <p:nvPr/>
        </p:nvSpPr>
        <p:spPr>
          <a:xfrm>
            <a:off x="7308067" y="2700878"/>
            <a:ext cx="1157262" cy="646331"/>
          </a:xfrm>
          <a:prstGeom prst="rect">
            <a:avLst/>
          </a:prstGeom>
          <a:noFill/>
        </p:spPr>
        <p:txBody>
          <a:bodyPr wrap="square" rtlCol="0">
            <a:spAutoFit/>
          </a:bodyPr>
          <a:lstStyle/>
          <a:p>
            <a:pPr algn="ctr"/>
            <a:r>
              <a:rPr lang="en-US" sz="1200" dirty="0"/>
              <a:t>Accounting basics: tax &amp; audits</a:t>
            </a:r>
          </a:p>
        </p:txBody>
      </p:sp>
      <p:sp>
        <p:nvSpPr>
          <p:cNvPr id="19" name="Oval 18">
            <a:extLst>
              <a:ext uri="{FF2B5EF4-FFF2-40B4-BE49-F238E27FC236}">
                <a16:creationId xmlns:a16="http://schemas.microsoft.com/office/drawing/2014/main" id="{A364F28E-45C8-1713-FFA3-CE8C60FA3B0B}"/>
              </a:ext>
            </a:extLst>
          </p:cNvPr>
          <p:cNvSpPr/>
          <p:nvPr/>
        </p:nvSpPr>
        <p:spPr>
          <a:xfrm>
            <a:off x="1682921" y="2395212"/>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2DDDCB09-EAE1-BC0B-44B4-FEE35B1330F9}"/>
              </a:ext>
            </a:extLst>
          </p:cNvPr>
          <p:cNvSpPr txBox="1"/>
          <p:nvPr/>
        </p:nvSpPr>
        <p:spPr>
          <a:xfrm>
            <a:off x="1774562" y="2671293"/>
            <a:ext cx="1153432" cy="276999"/>
          </a:xfrm>
          <a:prstGeom prst="rect">
            <a:avLst/>
          </a:prstGeom>
          <a:noFill/>
        </p:spPr>
        <p:txBody>
          <a:bodyPr wrap="square" rtlCol="0">
            <a:spAutoFit/>
          </a:bodyPr>
          <a:lstStyle/>
          <a:p>
            <a:pPr algn="ctr"/>
            <a:r>
              <a:rPr lang="en-US" sz="1200" dirty="0"/>
              <a:t>Contracts</a:t>
            </a:r>
          </a:p>
        </p:txBody>
      </p:sp>
      <p:cxnSp>
        <p:nvCxnSpPr>
          <p:cNvPr id="81" name="Straight Arrow Connector 80">
            <a:extLst>
              <a:ext uri="{FF2B5EF4-FFF2-40B4-BE49-F238E27FC236}">
                <a16:creationId xmlns:a16="http://schemas.microsoft.com/office/drawing/2014/main" id="{E158276D-0313-0C27-4C2C-9C9F5A6AB824}"/>
              </a:ext>
            </a:extLst>
          </p:cNvPr>
          <p:cNvCxnSpPr>
            <a:cxnSpLocks/>
            <a:stCxn id="80" idx="0"/>
            <a:endCxn id="6" idx="4"/>
          </p:cNvCxnSpPr>
          <p:nvPr/>
        </p:nvCxnSpPr>
        <p:spPr>
          <a:xfrm flipV="1">
            <a:off x="4571999" y="5601981"/>
            <a:ext cx="0" cy="243253"/>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0313CD6B-B460-A644-9C45-A026EE4BD582}"/>
              </a:ext>
            </a:extLst>
          </p:cNvPr>
          <p:cNvCxnSpPr>
            <a:cxnSpLocks/>
            <a:stCxn id="6" idx="0"/>
            <a:endCxn id="8" idx="4"/>
          </p:cNvCxnSpPr>
          <p:nvPr/>
        </p:nvCxnSpPr>
        <p:spPr>
          <a:xfrm flipV="1">
            <a:off x="4571999" y="4529568"/>
            <a:ext cx="0" cy="243253"/>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E045049F-FD44-BFB7-27E5-AD77307F51DB}"/>
              </a:ext>
            </a:extLst>
          </p:cNvPr>
          <p:cNvCxnSpPr>
            <a:cxnSpLocks/>
            <a:stCxn id="8" idx="0"/>
            <a:endCxn id="73" idx="4"/>
          </p:cNvCxnSpPr>
          <p:nvPr/>
        </p:nvCxnSpPr>
        <p:spPr>
          <a:xfrm flipV="1">
            <a:off x="4571999" y="3446722"/>
            <a:ext cx="0" cy="253686"/>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D8D9C376-27CE-F964-2345-2A7420FF9670}"/>
              </a:ext>
            </a:extLst>
          </p:cNvPr>
          <p:cNvCxnSpPr>
            <a:cxnSpLocks/>
            <a:stCxn id="10" idx="7"/>
            <a:endCxn id="65" idx="4"/>
          </p:cNvCxnSpPr>
          <p:nvPr/>
        </p:nvCxnSpPr>
        <p:spPr>
          <a:xfrm flipV="1">
            <a:off x="5069173" y="1387650"/>
            <a:ext cx="985682" cy="29983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BA311F0E-1896-80EE-0329-6AC83F91CC46}"/>
              </a:ext>
            </a:extLst>
          </p:cNvPr>
          <p:cNvCxnSpPr>
            <a:cxnSpLocks/>
            <a:stCxn id="10" idx="1"/>
            <a:endCxn id="63" idx="4"/>
          </p:cNvCxnSpPr>
          <p:nvPr/>
        </p:nvCxnSpPr>
        <p:spPr>
          <a:xfrm flipH="1" flipV="1">
            <a:off x="3089146" y="1387650"/>
            <a:ext cx="985678" cy="29983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53855602-24F4-444B-0784-E8479690EB16}"/>
              </a:ext>
            </a:extLst>
          </p:cNvPr>
          <p:cNvCxnSpPr>
            <a:cxnSpLocks/>
            <a:stCxn id="8" idx="2"/>
            <a:endCxn id="14" idx="6"/>
          </p:cNvCxnSpPr>
          <p:nvPr/>
        </p:nvCxnSpPr>
        <p:spPr>
          <a:xfrm flipH="1" flipV="1">
            <a:off x="3089146" y="4114987"/>
            <a:ext cx="779742" cy="1"/>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46A5599B-29A7-4A5C-F647-85FF858977DC}"/>
              </a:ext>
            </a:extLst>
          </p:cNvPr>
          <p:cNvCxnSpPr>
            <a:cxnSpLocks/>
            <a:stCxn id="73" idx="5"/>
            <a:endCxn id="12" idx="2"/>
          </p:cNvCxnSpPr>
          <p:nvPr/>
        </p:nvCxnSpPr>
        <p:spPr>
          <a:xfrm>
            <a:off x="5069173" y="3325294"/>
            <a:ext cx="857115" cy="789693"/>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C7310F97-675F-E3D6-13D9-803866210149}"/>
              </a:ext>
            </a:extLst>
          </p:cNvPr>
          <p:cNvCxnSpPr>
            <a:cxnSpLocks/>
            <a:stCxn id="12" idx="6"/>
            <a:endCxn id="17" idx="4"/>
          </p:cNvCxnSpPr>
          <p:nvPr/>
        </p:nvCxnSpPr>
        <p:spPr>
          <a:xfrm flipV="1">
            <a:off x="7332509" y="3423868"/>
            <a:ext cx="554190" cy="691119"/>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993AF84D-4AF6-5197-3FBA-D15F7DA88EB5}"/>
              </a:ext>
            </a:extLst>
          </p:cNvPr>
          <p:cNvCxnSpPr>
            <a:cxnSpLocks/>
            <a:stCxn id="14" idx="0"/>
            <a:endCxn id="19" idx="4"/>
          </p:cNvCxnSpPr>
          <p:nvPr/>
        </p:nvCxnSpPr>
        <p:spPr>
          <a:xfrm flipH="1" flipV="1">
            <a:off x="2386032" y="3224372"/>
            <a:ext cx="4" cy="476035"/>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DA668B86-D055-DAB0-91FC-B111F9B5129A}"/>
              </a:ext>
            </a:extLst>
          </p:cNvPr>
          <p:cNvCxnSpPr>
            <a:cxnSpLocks/>
            <a:stCxn id="19" idx="7"/>
            <a:endCxn id="10" idx="2"/>
          </p:cNvCxnSpPr>
          <p:nvPr/>
        </p:nvCxnSpPr>
        <p:spPr>
          <a:xfrm flipV="1">
            <a:off x="2883206" y="1980632"/>
            <a:ext cx="985682" cy="536008"/>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D1E82FDA-B77B-0B22-EBDC-F883CA62CFCD}"/>
              </a:ext>
            </a:extLst>
          </p:cNvPr>
          <p:cNvCxnSpPr>
            <a:cxnSpLocks/>
            <a:stCxn id="17" idx="2"/>
            <a:endCxn id="79" idx="3"/>
          </p:cNvCxnSpPr>
          <p:nvPr/>
        </p:nvCxnSpPr>
        <p:spPr>
          <a:xfrm flipH="1" flipV="1">
            <a:off x="5246483" y="2990720"/>
            <a:ext cx="1937105" cy="18568"/>
          </a:xfrm>
          <a:prstGeom prst="straightConnector1">
            <a:avLst/>
          </a:prstGeom>
          <a:ln>
            <a:solidFill>
              <a:schemeClr val="tx1"/>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63" name="Oval 62">
            <a:extLst>
              <a:ext uri="{FF2B5EF4-FFF2-40B4-BE49-F238E27FC236}">
                <a16:creationId xmlns:a16="http://schemas.microsoft.com/office/drawing/2014/main" id="{DC89C1E8-292C-8D46-FCC3-8A849A787EC1}"/>
              </a:ext>
            </a:extLst>
          </p:cNvPr>
          <p:cNvSpPr/>
          <p:nvPr/>
        </p:nvSpPr>
        <p:spPr>
          <a:xfrm>
            <a:off x="2386035" y="558490"/>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FECE5419-F925-790F-A4A7-D067E81D05B6}"/>
              </a:ext>
            </a:extLst>
          </p:cNvPr>
          <p:cNvSpPr txBox="1"/>
          <p:nvPr/>
        </p:nvSpPr>
        <p:spPr>
          <a:xfrm>
            <a:off x="2439577" y="750765"/>
            <a:ext cx="1279826" cy="461665"/>
          </a:xfrm>
          <a:prstGeom prst="rect">
            <a:avLst/>
          </a:prstGeom>
          <a:noFill/>
        </p:spPr>
        <p:txBody>
          <a:bodyPr wrap="square" rtlCol="0">
            <a:spAutoFit/>
          </a:bodyPr>
          <a:lstStyle/>
          <a:p>
            <a:pPr algn="ctr"/>
            <a:r>
              <a:rPr lang="en-US" sz="1200" dirty="0"/>
              <a:t>Equity-based</a:t>
            </a:r>
          </a:p>
          <a:p>
            <a:pPr algn="ctr"/>
            <a:r>
              <a:rPr lang="en-US" sz="1200" dirty="0"/>
              <a:t>investment</a:t>
            </a:r>
          </a:p>
        </p:txBody>
      </p:sp>
      <p:sp>
        <p:nvSpPr>
          <p:cNvPr id="65" name="Oval 64">
            <a:extLst>
              <a:ext uri="{FF2B5EF4-FFF2-40B4-BE49-F238E27FC236}">
                <a16:creationId xmlns:a16="http://schemas.microsoft.com/office/drawing/2014/main" id="{38921A5C-D62B-9018-C4D6-1F0542D1B7D6}"/>
              </a:ext>
            </a:extLst>
          </p:cNvPr>
          <p:cNvSpPr/>
          <p:nvPr/>
        </p:nvSpPr>
        <p:spPr>
          <a:xfrm>
            <a:off x="5351744" y="558490"/>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953A2372-8009-B939-EFD3-4381D443844F}"/>
              </a:ext>
            </a:extLst>
          </p:cNvPr>
          <p:cNvSpPr/>
          <p:nvPr/>
        </p:nvSpPr>
        <p:spPr>
          <a:xfrm>
            <a:off x="3868888" y="2617562"/>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5" name="Straight Arrow Connector 74">
            <a:extLst>
              <a:ext uri="{FF2B5EF4-FFF2-40B4-BE49-F238E27FC236}">
                <a16:creationId xmlns:a16="http://schemas.microsoft.com/office/drawing/2014/main" id="{9A82748C-4751-038C-01C9-F8804FD6D4B5}"/>
              </a:ext>
            </a:extLst>
          </p:cNvPr>
          <p:cNvCxnSpPr>
            <a:cxnSpLocks/>
            <a:stCxn id="73" idx="0"/>
            <a:endCxn id="10" idx="4"/>
          </p:cNvCxnSpPr>
          <p:nvPr/>
        </p:nvCxnSpPr>
        <p:spPr>
          <a:xfrm flipV="1">
            <a:off x="4571999" y="2395212"/>
            <a:ext cx="0" cy="22235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79" name="TextBox 78">
            <a:extLst>
              <a:ext uri="{FF2B5EF4-FFF2-40B4-BE49-F238E27FC236}">
                <a16:creationId xmlns:a16="http://schemas.microsoft.com/office/drawing/2014/main" id="{CE0B9295-E848-AE3B-2EC4-0DBC979E7263}"/>
              </a:ext>
            </a:extLst>
          </p:cNvPr>
          <p:cNvSpPr txBox="1"/>
          <p:nvPr/>
        </p:nvSpPr>
        <p:spPr>
          <a:xfrm>
            <a:off x="3897513" y="2759887"/>
            <a:ext cx="1348970" cy="461665"/>
          </a:xfrm>
          <a:prstGeom prst="rect">
            <a:avLst/>
          </a:prstGeom>
          <a:noFill/>
        </p:spPr>
        <p:txBody>
          <a:bodyPr wrap="square" rtlCol="0">
            <a:spAutoFit/>
          </a:bodyPr>
          <a:lstStyle/>
          <a:p>
            <a:pPr algn="ctr"/>
            <a:r>
              <a:rPr lang="en-US" sz="1200" dirty="0"/>
              <a:t>Financial management</a:t>
            </a:r>
          </a:p>
        </p:txBody>
      </p:sp>
      <p:cxnSp>
        <p:nvCxnSpPr>
          <p:cNvPr id="84" name="Straight Arrow Connector 83">
            <a:extLst>
              <a:ext uri="{FF2B5EF4-FFF2-40B4-BE49-F238E27FC236}">
                <a16:creationId xmlns:a16="http://schemas.microsoft.com/office/drawing/2014/main" id="{A49E4854-45CD-E962-D8C3-C773E6F881BD}"/>
              </a:ext>
            </a:extLst>
          </p:cNvPr>
          <p:cNvCxnSpPr>
            <a:cxnSpLocks/>
            <a:stCxn id="17" idx="1"/>
            <a:endCxn id="10" idx="6"/>
          </p:cNvCxnSpPr>
          <p:nvPr/>
        </p:nvCxnSpPr>
        <p:spPr>
          <a:xfrm flipH="1" flipV="1">
            <a:off x="5275109" y="1980632"/>
            <a:ext cx="2114415" cy="735504"/>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904A60E7-C0B4-2E52-C028-E0EEC98226F8}"/>
              </a:ext>
            </a:extLst>
          </p:cNvPr>
          <p:cNvSpPr txBox="1"/>
          <p:nvPr/>
        </p:nvSpPr>
        <p:spPr>
          <a:xfrm>
            <a:off x="5414941" y="676468"/>
            <a:ext cx="1279826" cy="646331"/>
          </a:xfrm>
          <a:prstGeom prst="rect">
            <a:avLst/>
          </a:prstGeom>
          <a:noFill/>
        </p:spPr>
        <p:txBody>
          <a:bodyPr wrap="square" rtlCol="0">
            <a:spAutoFit/>
          </a:bodyPr>
          <a:lstStyle/>
          <a:p>
            <a:pPr algn="ctr"/>
            <a:r>
              <a:rPr lang="en-US" sz="1200" dirty="0"/>
              <a:t>Debt- and other financing</a:t>
            </a:r>
          </a:p>
        </p:txBody>
      </p:sp>
      <p:sp>
        <p:nvSpPr>
          <p:cNvPr id="5" name="Oval 4">
            <a:extLst>
              <a:ext uri="{FF2B5EF4-FFF2-40B4-BE49-F238E27FC236}">
                <a16:creationId xmlns:a16="http://schemas.microsoft.com/office/drawing/2014/main" id="{82841BCA-5E78-5A6A-EE53-C0F32A4CD64E}"/>
              </a:ext>
            </a:extLst>
          </p:cNvPr>
          <p:cNvSpPr/>
          <p:nvPr/>
        </p:nvSpPr>
        <p:spPr>
          <a:xfrm>
            <a:off x="276700" y="1692998"/>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a:extLst>
              <a:ext uri="{FF2B5EF4-FFF2-40B4-BE49-F238E27FC236}">
                <a16:creationId xmlns:a16="http://schemas.microsoft.com/office/drawing/2014/main" id="{F425CE02-F4ED-AE3D-7B19-067E7727B68C}"/>
              </a:ext>
            </a:extLst>
          </p:cNvPr>
          <p:cNvCxnSpPr>
            <a:cxnSpLocks/>
            <a:stCxn id="63" idx="3"/>
            <a:endCxn id="5" idx="7"/>
          </p:cNvCxnSpPr>
          <p:nvPr/>
        </p:nvCxnSpPr>
        <p:spPr>
          <a:xfrm flipH="1">
            <a:off x="1476985" y="1266222"/>
            <a:ext cx="1114986" cy="548204"/>
          </a:xfrm>
          <a:prstGeom prst="straightConnector1">
            <a:avLst/>
          </a:prstGeom>
          <a:ln>
            <a:solidFill>
              <a:schemeClr val="tx1"/>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84A5303F-6C43-8D18-EAA5-85571D07D207}"/>
              </a:ext>
            </a:extLst>
          </p:cNvPr>
          <p:cNvSpPr txBox="1"/>
          <p:nvPr/>
        </p:nvSpPr>
        <p:spPr>
          <a:xfrm>
            <a:off x="398011" y="1969078"/>
            <a:ext cx="1153432" cy="276999"/>
          </a:xfrm>
          <a:prstGeom prst="rect">
            <a:avLst/>
          </a:prstGeom>
          <a:noFill/>
        </p:spPr>
        <p:txBody>
          <a:bodyPr wrap="square" rtlCol="0">
            <a:spAutoFit/>
          </a:bodyPr>
          <a:lstStyle/>
          <a:p>
            <a:pPr algn="ctr"/>
            <a:r>
              <a:rPr lang="en-US" sz="1200" dirty="0"/>
              <a:t>ESOPs</a:t>
            </a:r>
          </a:p>
        </p:txBody>
      </p:sp>
      <p:cxnSp>
        <p:nvCxnSpPr>
          <p:cNvPr id="32" name="Straight Arrow Connector 31">
            <a:extLst>
              <a:ext uri="{FF2B5EF4-FFF2-40B4-BE49-F238E27FC236}">
                <a16:creationId xmlns:a16="http://schemas.microsoft.com/office/drawing/2014/main" id="{BA942150-676C-8EF7-3B09-3C495D80D6CF}"/>
              </a:ext>
            </a:extLst>
          </p:cNvPr>
          <p:cNvCxnSpPr>
            <a:cxnSpLocks/>
            <a:stCxn id="14" idx="2"/>
            <a:endCxn id="5" idx="4"/>
          </p:cNvCxnSpPr>
          <p:nvPr/>
        </p:nvCxnSpPr>
        <p:spPr>
          <a:xfrm flipH="1" flipV="1">
            <a:off x="979811" y="2522158"/>
            <a:ext cx="703114" cy="1592829"/>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528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D57D71-E93C-A3B7-6ACB-1C35EE2EA99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Basics of bookkeeping</a:t>
            </a:r>
          </a:p>
        </p:txBody>
      </p:sp>
      <p:sp>
        <p:nvSpPr>
          <p:cNvPr id="80" name="Oval 79">
            <a:extLst>
              <a:ext uri="{FF2B5EF4-FFF2-40B4-BE49-F238E27FC236}">
                <a16:creationId xmlns:a16="http://schemas.microsoft.com/office/drawing/2014/main" id="{146C4D92-29EB-8F74-D4E5-6933DBA8A0BB}"/>
              </a:ext>
            </a:extLst>
          </p:cNvPr>
          <p:cNvSpPr/>
          <p:nvPr/>
        </p:nvSpPr>
        <p:spPr>
          <a:xfrm>
            <a:off x="3868888" y="5845234"/>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CAC4DBB-7A61-62BE-8813-209076C6C25E}"/>
              </a:ext>
            </a:extLst>
          </p:cNvPr>
          <p:cNvSpPr txBox="1"/>
          <p:nvPr/>
        </p:nvSpPr>
        <p:spPr>
          <a:xfrm>
            <a:off x="4117846" y="5936648"/>
            <a:ext cx="908304" cy="646331"/>
          </a:xfrm>
          <a:prstGeom prst="rect">
            <a:avLst/>
          </a:prstGeom>
          <a:noFill/>
        </p:spPr>
        <p:txBody>
          <a:bodyPr wrap="square" rtlCol="0">
            <a:spAutoFit/>
          </a:bodyPr>
          <a:lstStyle/>
          <a:p>
            <a:pPr algn="ctr"/>
            <a:r>
              <a:rPr lang="en-US" sz="1200" dirty="0"/>
              <a:t>Business idea sketch</a:t>
            </a:r>
          </a:p>
        </p:txBody>
      </p:sp>
      <p:sp>
        <p:nvSpPr>
          <p:cNvPr id="6" name="Oval 5">
            <a:extLst>
              <a:ext uri="{FF2B5EF4-FFF2-40B4-BE49-F238E27FC236}">
                <a16:creationId xmlns:a16="http://schemas.microsoft.com/office/drawing/2014/main" id="{6F5F76A1-9A6D-5DE1-26B7-6D3BD91823CD}"/>
              </a:ext>
            </a:extLst>
          </p:cNvPr>
          <p:cNvSpPr/>
          <p:nvPr/>
        </p:nvSpPr>
        <p:spPr>
          <a:xfrm>
            <a:off x="3868888" y="4772821"/>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1C9F91C-22F0-FAD3-4DE6-A57A2DC7AB3A}"/>
              </a:ext>
            </a:extLst>
          </p:cNvPr>
          <p:cNvSpPr txBox="1"/>
          <p:nvPr/>
        </p:nvSpPr>
        <p:spPr>
          <a:xfrm>
            <a:off x="4117846" y="4956568"/>
            <a:ext cx="908304" cy="461665"/>
          </a:xfrm>
          <a:prstGeom prst="rect">
            <a:avLst/>
          </a:prstGeom>
          <a:noFill/>
        </p:spPr>
        <p:txBody>
          <a:bodyPr wrap="square" rtlCol="0">
            <a:spAutoFit/>
          </a:bodyPr>
          <a:lstStyle/>
          <a:p>
            <a:pPr algn="ctr"/>
            <a:r>
              <a:rPr lang="en-US" sz="1200" dirty="0"/>
              <a:t>Business pitch</a:t>
            </a:r>
          </a:p>
        </p:txBody>
      </p:sp>
      <p:sp>
        <p:nvSpPr>
          <p:cNvPr id="8" name="Oval 7">
            <a:extLst>
              <a:ext uri="{FF2B5EF4-FFF2-40B4-BE49-F238E27FC236}">
                <a16:creationId xmlns:a16="http://schemas.microsoft.com/office/drawing/2014/main" id="{75A1CCBE-EA54-62E0-9372-F156FB93FB0A}"/>
              </a:ext>
            </a:extLst>
          </p:cNvPr>
          <p:cNvSpPr/>
          <p:nvPr/>
        </p:nvSpPr>
        <p:spPr>
          <a:xfrm>
            <a:off x="3868888" y="3700408"/>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618B6AD-1713-35BB-0E60-BF4313071536}"/>
              </a:ext>
            </a:extLst>
          </p:cNvPr>
          <p:cNvSpPr txBox="1"/>
          <p:nvPr/>
        </p:nvSpPr>
        <p:spPr>
          <a:xfrm>
            <a:off x="4117846" y="3884155"/>
            <a:ext cx="908304" cy="461665"/>
          </a:xfrm>
          <a:prstGeom prst="rect">
            <a:avLst/>
          </a:prstGeom>
          <a:noFill/>
        </p:spPr>
        <p:txBody>
          <a:bodyPr wrap="square" rtlCol="0">
            <a:spAutoFit/>
          </a:bodyPr>
          <a:lstStyle/>
          <a:p>
            <a:pPr algn="ctr"/>
            <a:r>
              <a:rPr lang="en-US" sz="1200" dirty="0"/>
              <a:t>Business plan</a:t>
            </a:r>
          </a:p>
        </p:txBody>
      </p:sp>
      <p:sp>
        <p:nvSpPr>
          <p:cNvPr id="10" name="Oval 9">
            <a:extLst>
              <a:ext uri="{FF2B5EF4-FFF2-40B4-BE49-F238E27FC236}">
                <a16:creationId xmlns:a16="http://schemas.microsoft.com/office/drawing/2014/main" id="{FAAB7DBC-E0D9-E778-7F3E-9259FA48A6D3}"/>
              </a:ext>
            </a:extLst>
          </p:cNvPr>
          <p:cNvSpPr/>
          <p:nvPr/>
        </p:nvSpPr>
        <p:spPr>
          <a:xfrm>
            <a:off x="3868888" y="1566052"/>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7BD019CB-E838-081F-E4D0-48D3E2EE9C4F}"/>
              </a:ext>
            </a:extLst>
          </p:cNvPr>
          <p:cNvSpPr txBox="1"/>
          <p:nvPr/>
        </p:nvSpPr>
        <p:spPr>
          <a:xfrm>
            <a:off x="3993367" y="1738245"/>
            <a:ext cx="1157262" cy="461665"/>
          </a:xfrm>
          <a:prstGeom prst="rect">
            <a:avLst/>
          </a:prstGeom>
          <a:noFill/>
        </p:spPr>
        <p:txBody>
          <a:bodyPr wrap="square" rtlCol="0">
            <a:spAutoFit/>
          </a:bodyPr>
          <a:lstStyle/>
          <a:p>
            <a:pPr algn="ctr"/>
            <a:r>
              <a:rPr lang="en-US" sz="1200" dirty="0"/>
              <a:t>Introduction to financing</a:t>
            </a:r>
          </a:p>
        </p:txBody>
      </p:sp>
      <p:sp>
        <p:nvSpPr>
          <p:cNvPr id="14" name="Oval 13">
            <a:extLst>
              <a:ext uri="{FF2B5EF4-FFF2-40B4-BE49-F238E27FC236}">
                <a16:creationId xmlns:a16="http://schemas.microsoft.com/office/drawing/2014/main" id="{8DD2E983-DB6B-E22E-B81D-F77884F82219}"/>
              </a:ext>
            </a:extLst>
          </p:cNvPr>
          <p:cNvSpPr/>
          <p:nvPr/>
        </p:nvSpPr>
        <p:spPr>
          <a:xfrm>
            <a:off x="1682925" y="3700407"/>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C6AD9289-8053-896B-3D53-15C563A45C3D}"/>
              </a:ext>
            </a:extLst>
          </p:cNvPr>
          <p:cNvSpPr txBox="1"/>
          <p:nvPr/>
        </p:nvSpPr>
        <p:spPr>
          <a:xfrm>
            <a:off x="1831846" y="3800139"/>
            <a:ext cx="1003380" cy="646331"/>
          </a:xfrm>
          <a:prstGeom prst="rect">
            <a:avLst/>
          </a:prstGeom>
          <a:noFill/>
        </p:spPr>
        <p:txBody>
          <a:bodyPr wrap="square" rtlCol="0">
            <a:spAutoFit/>
          </a:bodyPr>
          <a:lstStyle/>
          <a:p>
            <a:pPr algn="ctr"/>
            <a:r>
              <a:rPr lang="en-US" sz="1200" dirty="0"/>
              <a:t>Making it official &amp; attorneys</a:t>
            </a:r>
          </a:p>
        </p:txBody>
      </p:sp>
      <p:sp>
        <p:nvSpPr>
          <p:cNvPr id="19" name="Oval 18">
            <a:extLst>
              <a:ext uri="{FF2B5EF4-FFF2-40B4-BE49-F238E27FC236}">
                <a16:creationId xmlns:a16="http://schemas.microsoft.com/office/drawing/2014/main" id="{A364F28E-45C8-1713-FFA3-CE8C60FA3B0B}"/>
              </a:ext>
            </a:extLst>
          </p:cNvPr>
          <p:cNvSpPr/>
          <p:nvPr/>
        </p:nvSpPr>
        <p:spPr>
          <a:xfrm>
            <a:off x="1682921" y="2395212"/>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2DDDCB09-EAE1-BC0B-44B4-FEE35B1330F9}"/>
              </a:ext>
            </a:extLst>
          </p:cNvPr>
          <p:cNvSpPr txBox="1"/>
          <p:nvPr/>
        </p:nvSpPr>
        <p:spPr>
          <a:xfrm>
            <a:off x="1774562" y="2671293"/>
            <a:ext cx="1153432" cy="276999"/>
          </a:xfrm>
          <a:prstGeom prst="rect">
            <a:avLst/>
          </a:prstGeom>
          <a:noFill/>
        </p:spPr>
        <p:txBody>
          <a:bodyPr wrap="square" rtlCol="0">
            <a:spAutoFit/>
          </a:bodyPr>
          <a:lstStyle/>
          <a:p>
            <a:pPr algn="ctr"/>
            <a:r>
              <a:rPr lang="en-US" sz="1200" dirty="0"/>
              <a:t>Contracts</a:t>
            </a:r>
          </a:p>
        </p:txBody>
      </p:sp>
      <p:cxnSp>
        <p:nvCxnSpPr>
          <p:cNvPr id="81" name="Straight Arrow Connector 80">
            <a:extLst>
              <a:ext uri="{FF2B5EF4-FFF2-40B4-BE49-F238E27FC236}">
                <a16:creationId xmlns:a16="http://schemas.microsoft.com/office/drawing/2014/main" id="{E158276D-0313-0C27-4C2C-9C9F5A6AB824}"/>
              </a:ext>
            </a:extLst>
          </p:cNvPr>
          <p:cNvCxnSpPr>
            <a:cxnSpLocks/>
            <a:stCxn id="80" idx="0"/>
            <a:endCxn id="6" idx="4"/>
          </p:cNvCxnSpPr>
          <p:nvPr/>
        </p:nvCxnSpPr>
        <p:spPr>
          <a:xfrm flipV="1">
            <a:off x="4571999" y="5601981"/>
            <a:ext cx="0" cy="243253"/>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0313CD6B-B460-A644-9C45-A026EE4BD582}"/>
              </a:ext>
            </a:extLst>
          </p:cNvPr>
          <p:cNvCxnSpPr>
            <a:cxnSpLocks/>
            <a:stCxn id="6" idx="0"/>
            <a:endCxn id="8" idx="4"/>
          </p:cNvCxnSpPr>
          <p:nvPr/>
        </p:nvCxnSpPr>
        <p:spPr>
          <a:xfrm flipV="1">
            <a:off x="4571999" y="4529568"/>
            <a:ext cx="0" cy="243253"/>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E045049F-FD44-BFB7-27E5-AD77307F51DB}"/>
              </a:ext>
            </a:extLst>
          </p:cNvPr>
          <p:cNvCxnSpPr>
            <a:cxnSpLocks/>
            <a:stCxn id="8" idx="0"/>
            <a:endCxn id="73" idx="4"/>
          </p:cNvCxnSpPr>
          <p:nvPr/>
        </p:nvCxnSpPr>
        <p:spPr>
          <a:xfrm flipV="1">
            <a:off x="4571999" y="3446722"/>
            <a:ext cx="0" cy="253686"/>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D8D9C376-27CE-F964-2345-2A7420FF9670}"/>
              </a:ext>
            </a:extLst>
          </p:cNvPr>
          <p:cNvCxnSpPr>
            <a:cxnSpLocks/>
            <a:stCxn id="10" idx="7"/>
            <a:endCxn id="65" idx="4"/>
          </p:cNvCxnSpPr>
          <p:nvPr/>
        </p:nvCxnSpPr>
        <p:spPr>
          <a:xfrm flipV="1">
            <a:off x="5069173" y="1387650"/>
            <a:ext cx="985682" cy="29983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BA311F0E-1896-80EE-0329-6AC83F91CC46}"/>
              </a:ext>
            </a:extLst>
          </p:cNvPr>
          <p:cNvCxnSpPr>
            <a:cxnSpLocks/>
            <a:stCxn id="10" idx="1"/>
            <a:endCxn id="63" idx="4"/>
          </p:cNvCxnSpPr>
          <p:nvPr/>
        </p:nvCxnSpPr>
        <p:spPr>
          <a:xfrm flipH="1" flipV="1">
            <a:off x="3089146" y="1387650"/>
            <a:ext cx="985678" cy="29983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53855602-24F4-444B-0784-E8479690EB16}"/>
              </a:ext>
            </a:extLst>
          </p:cNvPr>
          <p:cNvCxnSpPr>
            <a:cxnSpLocks/>
            <a:stCxn id="8" idx="2"/>
            <a:endCxn id="14" idx="6"/>
          </p:cNvCxnSpPr>
          <p:nvPr/>
        </p:nvCxnSpPr>
        <p:spPr>
          <a:xfrm flipH="1" flipV="1">
            <a:off x="3089146" y="4114987"/>
            <a:ext cx="779742" cy="1"/>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46A5599B-29A7-4A5C-F647-85FF858977DC}"/>
              </a:ext>
            </a:extLst>
          </p:cNvPr>
          <p:cNvCxnSpPr>
            <a:cxnSpLocks/>
            <a:endCxn id="12" idx="2"/>
          </p:cNvCxnSpPr>
          <p:nvPr/>
        </p:nvCxnSpPr>
        <p:spPr>
          <a:xfrm>
            <a:off x="5239888" y="3206447"/>
            <a:ext cx="686400" cy="90854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C7310F97-675F-E3D6-13D9-803866210149}"/>
              </a:ext>
            </a:extLst>
          </p:cNvPr>
          <p:cNvCxnSpPr>
            <a:cxnSpLocks/>
            <a:stCxn id="12" idx="6"/>
            <a:endCxn id="17" idx="4"/>
          </p:cNvCxnSpPr>
          <p:nvPr/>
        </p:nvCxnSpPr>
        <p:spPr>
          <a:xfrm flipV="1">
            <a:off x="7332509" y="3423868"/>
            <a:ext cx="554190" cy="691119"/>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993AF84D-4AF6-5197-3FBA-D15F7DA88EB5}"/>
              </a:ext>
            </a:extLst>
          </p:cNvPr>
          <p:cNvCxnSpPr>
            <a:cxnSpLocks/>
            <a:stCxn id="14" idx="0"/>
            <a:endCxn id="19" idx="4"/>
          </p:cNvCxnSpPr>
          <p:nvPr/>
        </p:nvCxnSpPr>
        <p:spPr>
          <a:xfrm flipH="1" flipV="1">
            <a:off x="2386032" y="3224372"/>
            <a:ext cx="4" cy="476035"/>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DA668B86-D055-DAB0-91FC-B111F9B5129A}"/>
              </a:ext>
            </a:extLst>
          </p:cNvPr>
          <p:cNvCxnSpPr>
            <a:cxnSpLocks/>
            <a:stCxn id="19" idx="7"/>
            <a:endCxn id="10" idx="2"/>
          </p:cNvCxnSpPr>
          <p:nvPr/>
        </p:nvCxnSpPr>
        <p:spPr>
          <a:xfrm flipV="1">
            <a:off x="2883206" y="1980632"/>
            <a:ext cx="985682" cy="536008"/>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D1E82FDA-B77B-0B22-EBDC-F883CA62CFCD}"/>
              </a:ext>
            </a:extLst>
          </p:cNvPr>
          <p:cNvCxnSpPr>
            <a:cxnSpLocks/>
            <a:stCxn id="17" idx="2"/>
            <a:endCxn id="79" idx="3"/>
          </p:cNvCxnSpPr>
          <p:nvPr/>
        </p:nvCxnSpPr>
        <p:spPr>
          <a:xfrm flipH="1" flipV="1">
            <a:off x="5246483" y="2990720"/>
            <a:ext cx="1937105" cy="18568"/>
          </a:xfrm>
          <a:prstGeom prst="straightConnector1">
            <a:avLst/>
          </a:prstGeom>
          <a:ln>
            <a:solidFill>
              <a:schemeClr val="tx1"/>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63" name="Oval 62">
            <a:extLst>
              <a:ext uri="{FF2B5EF4-FFF2-40B4-BE49-F238E27FC236}">
                <a16:creationId xmlns:a16="http://schemas.microsoft.com/office/drawing/2014/main" id="{DC89C1E8-292C-8D46-FCC3-8A849A787EC1}"/>
              </a:ext>
            </a:extLst>
          </p:cNvPr>
          <p:cNvSpPr/>
          <p:nvPr/>
        </p:nvSpPr>
        <p:spPr>
          <a:xfrm>
            <a:off x="2386035" y="558490"/>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FECE5419-F925-790F-A4A7-D067E81D05B6}"/>
              </a:ext>
            </a:extLst>
          </p:cNvPr>
          <p:cNvSpPr txBox="1"/>
          <p:nvPr/>
        </p:nvSpPr>
        <p:spPr>
          <a:xfrm>
            <a:off x="2439577" y="750765"/>
            <a:ext cx="1279826" cy="461665"/>
          </a:xfrm>
          <a:prstGeom prst="rect">
            <a:avLst/>
          </a:prstGeom>
          <a:noFill/>
        </p:spPr>
        <p:txBody>
          <a:bodyPr wrap="square" rtlCol="0">
            <a:spAutoFit/>
          </a:bodyPr>
          <a:lstStyle/>
          <a:p>
            <a:pPr algn="ctr"/>
            <a:r>
              <a:rPr lang="en-US" sz="1200" dirty="0"/>
              <a:t>Equity-based</a:t>
            </a:r>
          </a:p>
          <a:p>
            <a:pPr algn="ctr"/>
            <a:r>
              <a:rPr lang="en-US" sz="1200" dirty="0"/>
              <a:t>investment</a:t>
            </a:r>
          </a:p>
        </p:txBody>
      </p:sp>
      <p:sp>
        <p:nvSpPr>
          <p:cNvPr id="65" name="Oval 64">
            <a:extLst>
              <a:ext uri="{FF2B5EF4-FFF2-40B4-BE49-F238E27FC236}">
                <a16:creationId xmlns:a16="http://schemas.microsoft.com/office/drawing/2014/main" id="{38921A5C-D62B-9018-C4D6-1F0542D1B7D6}"/>
              </a:ext>
            </a:extLst>
          </p:cNvPr>
          <p:cNvSpPr/>
          <p:nvPr/>
        </p:nvSpPr>
        <p:spPr>
          <a:xfrm>
            <a:off x="5351744" y="558490"/>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953A2372-8009-B939-EFD3-4381D443844F}"/>
              </a:ext>
            </a:extLst>
          </p:cNvPr>
          <p:cNvSpPr/>
          <p:nvPr/>
        </p:nvSpPr>
        <p:spPr>
          <a:xfrm>
            <a:off x="3868888" y="2617562"/>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5" name="Straight Arrow Connector 74">
            <a:extLst>
              <a:ext uri="{FF2B5EF4-FFF2-40B4-BE49-F238E27FC236}">
                <a16:creationId xmlns:a16="http://schemas.microsoft.com/office/drawing/2014/main" id="{9A82748C-4751-038C-01C9-F8804FD6D4B5}"/>
              </a:ext>
            </a:extLst>
          </p:cNvPr>
          <p:cNvCxnSpPr>
            <a:cxnSpLocks/>
            <a:stCxn id="73" idx="0"/>
            <a:endCxn id="10" idx="4"/>
          </p:cNvCxnSpPr>
          <p:nvPr/>
        </p:nvCxnSpPr>
        <p:spPr>
          <a:xfrm flipV="1">
            <a:off x="4571999" y="2395212"/>
            <a:ext cx="0" cy="22235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79" name="TextBox 78">
            <a:extLst>
              <a:ext uri="{FF2B5EF4-FFF2-40B4-BE49-F238E27FC236}">
                <a16:creationId xmlns:a16="http://schemas.microsoft.com/office/drawing/2014/main" id="{CE0B9295-E848-AE3B-2EC4-0DBC979E7263}"/>
              </a:ext>
            </a:extLst>
          </p:cNvPr>
          <p:cNvSpPr txBox="1"/>
          <p:nvPr/>
        </p:nvSpPr>
        <p:spPr>
          <a:xfrm>
            <a:off x="3897513" y="2759887"/>
            <a:ext cx="1348970" cy="461665"/>
          </a:xfrm>
          <a:prstGeom prst="rect">
            <a:avLst/>
          </a:prstGeom>
          <a:noFill/>
        </p:spPr>
        <p:txBody>
          <a:bodyPr wrap="square" rtlCol="0">
            <a:spAutoFit/>
          </a:bodyPr>
          <a:lstStyle/>
          <a:p>
            <a:pPr algn="ctr"/>
            <a:r>
              <a:rPr lang="en-US" sz="1200" dirty="0"/>
              <a:t>Financial management</a:t>
            </a:r>
          </a:p>
        </p:txBody>
      </p:sp>
      <p:cxnSp>
        <p:nvCxnSpPr>
          <p:cNvPr id="84" name="Straight Arrow Connector 83">
            <a:extLst>
              <a:ext uri="{FF2B5EF4-FFF2-40B4-BE49-F238E27FC236}">
                <a16:creationId xmlns:a16="http://schemas.microsoft.com/office/drawing/2014/main" id="{A49E4854-45CD-E962-D8C3-C773E6F881BD}"/>
              </a:ext>
            </a:extLst>
          </p:cNvPr>
          <p:cNvCxnSpPr>
            <a:cxnSpLocks/>
            <a:stCxn id="17" idx="1"/>
            <a:endCxn id="10" idx="6"/>
          </p:cNvCxnSpPr>
          <p:nvPr/>
        </p:nvCxnSpPr>
        <p:spPr>
          <a:xfrm flipH="1" flipV="1">
            <a:off x="5275109" y="1980632"/>
            <a:ext cx="2114415" cy="735504"/>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904A60E7-C0B4-2E52-C028-E0EEC98226F8}"/>
              </a:ext>
            </a:extLst>
          </p:cNvPr>
          <p:cNvSpPr txBox="1"/>
          <p:nvPr/>
        </p:nvSpPr>
        <p:spPr>
          <a:xfrm>
            <a:off x="5414941" y="676468"/>
            <a:ext cx="1279826" cy="646331"/>
          </a:xfrm>
          <a:prstGeom prst="rect">
            <a:avLst/>
          </a:prstGeom>
          <a:noFill/>
        </p:spPr>
        <p:txBody>
          <a:bodyPr wrap="square" rtlCol="0">
            <a:spAutoFit/>
          </a:bodyPr>
          <a:lstStyle/>
          <a:p>
            <a:pPr algn="ctr"/>
            <a:r>
              <a:rPr lang="en-US" sz="1200" dirty="0"/>
              <a:t>Debt- and other financing</a:t>
            </a:r>
          </a:p>
        </p:txBody>
      </p:sp>
      <p:sp>
        <p:nvSpPr>
          <p:cNvPr id="5" name="Oval 4">
            <a:extLst>
              <a:ext uri="{FF2B5EF4-FFF2-40B4-BE49-F238E27FC236}">
                <a16:creationId xmlns:a16="http://schemas.microsoft.com/office/drawing/2014/main" id="{82841BCA-5E78-5A6A-EE53-C0F32A4CD64E}"/>
              </a:ext>
            </a:extLst>
          </p:cNvPr>
          <p:cNvSpPr/>
          <p:nvPr/>
        </p:nvSpPr>
        <p:spPr>
          <a:xfrm>
            <a:off x="276700" y="1692998"/>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a:extLst>
              <a:ext uri="{FF2B5EF4-FFF2-40B4-BE49-F238E27FC236}">
                <a16:creationId xmlns:a16="http://schemas.microsoft.com/office/drawing/2014/main" id="{F425CE02-F4ED-AE3D-7B19-067E7727B68C}"/>
              </a:ext>
            </a:extLst>
          </p:cNvPr>
          <p:cNvCxnSpPr>
            <a:cxnSpLocks/>
            <a:stCxn id="63" idx="3"/>
            <a:endCxn id="5" idx="7"/>
          </p:cNvCxnSpPr>
          <p:nvPr/>
        </p:nvCxnSpPr>
        <p:spPr>
          <a:xfrm flipH="1">
            <a:off x="1476985" y="1266222"/>
            <a:ext cx="1114986" cy="548204"/>
          </a:xfrm>
          <a:prstGeom prst="straightConnector1">
            <a:avLst/>
          </a:prstGeom>
          <a:ln>
            <a:solidFill>
              <a:schemeClr val="tx1"/>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84A5303F-6C43-8D18-EAA5-85571D07D207}"/>
              </a:ext>
            </a:extLst>
          </p:cNvPr>
          <p:cNvSpPr txBox="1"/>
          <p:nvPr/>
        </p:nvSpPr>
        <p:spPr>
          <a:xfrm>
            <a:off x="398011" y="1969078"/>
            <a:ext cx="1153432" cy="276999"/>
          </a:xfrm>
          <a:prstGeom prst="rect">
            <a:avLst/>
          </a:prstGeom>
          <a:noFill/>
        </p:spPr>
        <p:txBody>
          <a:bodyPr wrap="square" rtlCol="0">
            <a:spAutoFit/>
          </a:bodyPr>
          <a:lstStyle/>
          <a:p>
            <a:pPr algn="ctr"/>
            <a:r>
              <a:rPr lang="en-US" sz="1200" dirty="0"/>
              <a:t>ESOPs</a:t>
            </a:r>
          </a:p>
        </p:txBody>
      </p:sp>
      <p:cxnSp>
        <p:nvCxnSpPr>
          <p:cNvPr id="32" name="Straight Arrow Connector 31">
            <a:extLst>
              <a:ext uri="{FF2B5EF4-FFF2-40B4-BE49-F238E27FC236}">
                <a16:creationId xmlns:a16="http://schemas.microsoft.com/office/drawing/2014/main" id="{BA942150-676C-8EF7-3B09-3C495D80D6CF}"/>
              </a:ext>
            </a:extLst>
          </p:cNvPr>
          <p:cNvCxnSpPr>
            <a:cxnSpLocks/>
            <a:stCxn id="14" idx="2"/>
            <a:endCxn id="5" idx="4"/>
          </p:cNvCxnSpPr>
          <p:nvPr/>
        </p:nvCxnSpPr>
        <p:spPr>
          <a:xfrm flipH="1" flipV="1">
            <a:off x="979811" y="2522158"/>
            <a:ext cx="703114" cy="1592829"/>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8960299C-0E29-CB1D-93E0-1865B6DAC3E1}"/>
              </a:ext>
            </a:extLst>
          </p:cNvPr>
          <p:cNvSpPr/>
          <p:nvPr/>
        </p:nvSpPr>
        <p:spPr>
          <a:xfrm>
            <a:off x="-2" y="-5132"/>
            <a:ext cx="9144000" cy="6863132"/>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14004BB-FA09-CA7A-3E0F-A6060AAF3BF8}"/>
              </a:ext>
            </a:extLst>
          </p:cNvPr>
          <p:cNvSpPr/>
          <p:nvPr/>
        </p:nvSpPr>
        <p:spPr>
          <a:xfrm>
            <a:off x="1774562" y="523498"/>
            <a:ext cx="5242760" cy="281399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blue logo with a couple of people climbing a mountain&#10;&#10;Description automatically generated">
            <a:extLst>
              <a:ext uri="{FF2B5EF4-FFF2-40B4-BE49-F238E27FC236}">
                <a16:creationId xmlns:a16="http://schemas.microsoft.com/office/drawing/2014/main" id="{25823631-71A7-C352-9662-E24C888F7B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5059" y="618668"/>
            <a:ext cx="1574829" cy="1258754"/>
          </a:xfrm>
          <a:prstGeom prst="rect">
            <a:avLst/>
          </a:prstGeom>
        </p:spPr>
      </p:pic>
      <p:sp>
        <p:nvSpPr>
          <p:cNvPr id="25" name="TextBox 24">
            <a:extLst>
              <a:ext uri="{FF2B5EF4-FFF2-40B4-BE49-F238E27FC236}">
                <a16:creationId xmlns:a16="http://schemas.microsoft.com/office/drawing/2014/main" id="{FA24F6FC-FC96-FBC4-8B35-324B61D7E0F0}"/>
              </a:ext>
            </a:extLst>
          </p:cNvPr>
          <p:cNvSpPr txBox="1"/>
          <p:nvPr/>
        </p:nvSpPr>
        <p:spPr>
          <a:xfrm>
            <a:off x="1849020" y="1952769"/>
            <a:ext cx="5060772" cy="1323439"/>
          </a:xfrm>
          <a:prstGeom prst="rect">
            <a:avLst/>
          </a:prstGeom>
          <a:noFill/>
        </p:spPr>
        <p:txBody>
          <a:bodyPr wrap="square">
            <a:spAutoFit/>
          </a:bodyPr>
          <a:lstStyle/>
          <a:p>
            <a:pPr algn="ctr"/>
            <a:r>
              <a:rPr lang="en-US" sz="1600" b="1" dirty="0">
                <a:latin typeface="Poppins" panose="00000500000000000000" pitchFamily="2" charset="0"/>
                <a:cs typeface="Poppins" panose="00000500000000000000" pitchFamily="2" charset="0"/>
              </a:rPr>
              <a:t>Next steps</a:t>
            </a:r>
            <a:endParaRPr lang="en-US" sz="1600" dirty="0">
              <a:latin typeface="Poppins" panose="00000500000000000000" pitchFamily="2" charset="0"/>
              <a:cs typeface="Poppins" panose="00000500000000000000" pitchFamily="2" charset="0"/>
            </a:endParaRPr>
          </a:p>
          <a:p>
            <a:pPr algn="ctr"/>
            <a:r>
              <a:rPr lang="en-US" sz="1600" dirty="0">
                <a:latin typeface="Poppins" panose="00000500000000000000" pitchFamily="2" charset="0"/>
                <a:cs typeface="Poppins" panose="00000500000000000000" pitchFamily="2" charset="0"/>
              </a:rPr>
              <a:t>After reviewing the basics of bookkeeping, it might be time for the business to consider accounting basics – including questions of tax and audits.</a:t>
            </a:r>
            <a:endParaRPr lang="en-US" sz="1600" dirty="0">
              <a:solidFill>
                <a:schemeClr val="tx1"/>
              </a:solidFill>
              <a:latin typeface="Poppins" panose="00000500000000000000" pitchFamily="2" charset="0"/>
              <a:cs typeface="Poppins" panose="00000500000000000000" pitchFamily="2" charset="0"/>
            </a:endParaRPr>
          </a:p>
        </p:txBody>
      </p:sp>
      <p:sp>
        <p:nvSpPr>
          <p:cNvPr id="12" name="Oval 11">
            <a:extLst>
              <a:ext uri="{FF2B5EF4-FFF2-40B4-BE49-F238E27FC236}">
                <a16:creationId xmlns:a16="http://schemas.microsoft.com/office/drawing/2014/main" id="{3594EC54-7CFD-739C-72D1-168E58CC2834}"/>
              </a:ext>
            </a:extLst>
          </p:cNvPr>
          <p:cNvSpPr/>
          <p:nvPr/>
        </p:nvSpPr>
        <p:spPr>
          <a:xfrm>
            <a:off x="5926288" y="3700407"/>
            <a:ext cx="1406221" cy="82916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F943DE94-6991-417E-BC35-935E276136A4}"/>
              </a:ext>
            </a:extLst>
          </p:cNvPr>
          <p:cNvSpPr txBox="1"/>
          <p:nvPr/>
        </p:nvSpPr>
        <p:spPr>
          <a:xfrm>
            <a:off x="6002488" y="3884155"/>
            <a:ext cx="1257300" cy="461665"/>
          </a:xfrm>
          <a:prstGeom prst="rect">
            <a:avLst/>
          </a:prstGeom>
          <a:noFill/>
        </p:spPr>
        <p:txBody>
          <a:bodyPr wrap="square" rtlCol="0">
            <a:spAutoFit/>
          </a:bodyPr>
          <a:lstStyle/>
          <a:p>
            <a:pPr algn="ctr"/>
            <a:r>
              <a:rPr lang="en-US" sz="1200" dirty="0"/>
              <a:t>Basics of bookkeeping</a:t>
            </a:r>
          </a:p>
        </p:txBody>
      </p:sp>
      <p:sp>
        <p:nvSpPr>
          <p:cNvPr id="17" name="Oval 16">
            <a:extLst>
              <a:ext uri="{FF2B5EF4-FFF2-40B4-BE49-F238E27FC236}">
                <a16:creationId xmlns:a16="http://schemas.microsoft.com/office/drawing/2014/main" id="{A59F4209-0F48-FCBE-0077-CAECF930BD03}"/>
              </a:ext>
            </a:extLst>
          </p:cNvPr>
          <p:cNvSpPr/>
          <p:nvPr/>
        </p:nvSpPr>
        <p:spPr>
          <a:xfrm>
            <a:off x="7183588" y="2594708"/>
            <a:ext cx="1406221" cy="829160"/>
          </a:xfrm>
          <a:prstGeom prst="ellipse">
            <a:avLst/>
          </a:prstGeom>
          <a:solidFill>
            <a:srgbClr val="2488C9"/>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66B6604-F38E-FE07-6824-25F13115F96B}"/>
              </a:ext>
            </a:extLst>
          </p:cNvPr>
          <p:cNvSpPr txBox="1"/>
          <p:nvPr/>
        </p:nvSpPr>
        <p:spPr>
          <a:xfrm>
            <a:off x="7308067" y="2700878"/>
            <a:ext cx="1157262" cy="646331"/>
          </a:xfrm>
          <a:prstGeom prst="rect">
            <a:avLst/>
          </a:prstGeom>
          <a:noFill/>
        </p:spPr>
        <p:txBody>
          <a:bodyPr wrap="square" rtlCol="0">
            <a:spAutoFit/>
          </a:bodyPr>
          <a:lstStyle/>
          <a:p>
            <a:pPr algn="ctr"/>
            <a:r>
              <a:rPr lang="en-US" sz="1200" dirty="0"/>
              <a:t>Accounting basics: tax &amp; audits</a:t>
            </a:r>
          </a:p>
        </p:txBody>
      </p:sp>
    </p:spTree>
    <p:extLst>
      <p:ext uri="{BB962C8B-B14F-4D97-AF65-F5344CB8AC3E}">
        <p14:creationId xmlns:p14="http://schemas.microsoft.com/office/powerpoint/2010/main" val="214326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762457" y="1013018"/>
            <a:ext cx="7619085" cy="3135217"/>
          </a:xfrm>
          <a:prstGeom prst="rect">
            <a:avLst/>
          </a:prstGeom>
          <a:noFill/>
        </p:spPr>
        <p:txBody>
          <a:bodyPr wrap="square" rtlCol="0">
            <a:spAutoFit/>
          </a:bodyPr>
          <a:lstStyle/>
          <a:p>
            <a:pPr algn="ctr"/>
            <a:r>
              <a:rPr lang="en-US" sz="1600" b="1" dirty="0">
                <a:latin typeface="Poppins" panose="00000500000000000000" pitchFamily="2" charset="0"/>
                <a:cs typeface="Poppins" panose="00000500000000000000" pitchFamily="2" charset="0"/>
              </a:rPr>
              <a:t>Purpose</a:t>
            </a:r>
            <a:endParaRPr lang="en-US" sz="1600" dirty="0">
              <a:latin typeface="Poppins" panose="00000500000000000000" pitchFamily="2" charset="0"/>
              <a:cs typeface="Poppins" panose="00000500000000000000" pitchFamily="2" charset="0"/>
            </a:endParaRPr>
          </a:p>
          <a:p>
            <a:endParaRPr lang="en-US" sz="1600" dirty="0">
              <a:latin typeface="Poppins" panose="00000500000000000000" pitchFamily="2" charset="0"/>
              <a:cs typeface="Poppins" panose="00000500000000000000" pitchFamily="2" charset="0"/>
            </a:endParaRPr>
          </a:p>
          <a:p>
            <a:pPr algn="ctr">
              <a:lnSpc>
                <a:spcPct val="150000"/>
              </a:lnSpc>
            </a:pPr>
            <a:r>
              <a:rPr lang="en-US" sz="1600" dirty="0">
                <a:latin typeface="Poppins" panose="00000500000000000000" pitchFamily="2" charset="0"/>
                <a:cs typeface="Poppins" panose="00000500000000000000" pitchFamily="2" charset="0"/>
              </a:rPr>
              <a:t>The purpose of this presentation is to introduce the basics of bookkeeping and the digitization of accounting records. We focus on key types of records that should be maintained by businesses and introduce important considerations – prominently including security and compliance. As seen on the next slide, this presentation is usefully engaged with after developing familiarity with the basics of financial management.</a:t>
            </a:r>
          </a:p>
        </p:txBody>
      </p:sp>
      <p:sp>
        <p:nvSpPr>
          <p:cNvPr id="3" name="TextBox 2">
            <a:extLst>
              <a:ext uri="{FF2B5EF4-FFF2-40B4-BE49-F238E27FC236}">
                <a16:creationId xmlns:a16="http://schemas.microsoft.com/office/drawing/2014/main" id="{CF8B6F12-1D06-F61B-EDBB-B6B446C33580}"/>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Basics of bookkeeping</a:t>
            </a:r>
          </a:p>
        </p:txBody>
      </p:sp>
      <p:sp>
        <p:nvSpPr>
          <p:cNvPr id="4" name="TextBox 3">
            <a:extLst>
              <a:ext uri="{FF2B5EF4-FFF2-40B4-BE49-F238E27FC236}">
                <a16:creationId xmlns:a16="http://schemas.microsoft.com/office/drawing/2014/main" id="{5F89CA00-236F-3FBE-A250-F5B04BF4A427}"/>
              </a:ext>
            </a:extLst>
          </p:cNvPr>
          <p:cNvSpPr txBox="1"/>
          <p:nvPr/>
        </p:nvSpPr>
        <p:spPr>
          <a:xfrm>
            <a:off x="604971" y="4404004"/>
            <a:ext cx="7776571" cy="2031325"/>
          </a:xfrm>
          <a:prstGeom prst="rect">
            <a:avLst/>
          </a:prstGeom>
          <a:noFill/>
        </p:spPr>
        <p:txBody>
          <a:bodyPr wrap="square">
            <a:spAutoFit/>
          </a:bodyPr>
          <a:lstStyle/>
          <a:p>
            <a:pPr algn="ctr"/>
            <a:r>
              <a:rPr lang="en-US" sz="1400" b="1" dirty="0"/>
              <a:t>Disclaimer: </a:t>
            </a:r>
          </a:p>
          <a:p>
            <a:pPr algn="ctr"/>
            <a:r>
              <a:rPr lang="en-US" sz="1400" dirty="0"/>
              <a:t>The information provided in this content does not, and is not intended to constitute: legal advice, accounting, tax, financial advice, an offer to buy or sell securities, nor is it intended as financial or investment advice; instead, all information, content, and materials available in this content are for general educational purposes only. Information in this content may not constitute the most up-to-date legal, financial, accounting, financial, or investment information.  The content may contain links to other third-party websites and to content generated by third parties.  Such links and content are only for the convenience of the user; the authors of this content do not recommend or endorse the content of any third-party sites or content.</a:t>
            </a:r>
          </a:p>
        </p:txBody>
      </p:sp>
    </p:spTree>
    <p:extLst>
      <p:ext uri="{BB962C8B-B14F-4D97-AF65-F5344CB8AC3E}">
        <p14:creationId xmlns:p14="http://schemas.microsoft.com/office/powerpoint/2010/main" val="1112582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D57D71-E93C-A3B7-6ACB-1C35EE2EA99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Basics of bookkeeping</a:t>
            </a:r>
          </a:p>
        </p:txBody>
      </p:sp>
      <p:sp>
        <p:nvSpPr>
          <p:cNvPr id="80" name="Oval 79">
            <a:extLst>
              <a:ext uri="{FF2B5EF4-FFF2-40B4-BE49-F238E27FC236}">
                <a16:creationId xmlns:a16="http://schemas.microsoft.com/office/drawing/2014/main" id="{146C4D92-29EB-8F74-D4E5-6933DBA8A0BB}"/>
              </a:ext>
            </a:extLst>
          </p:cNvPr>
          <p:cNvSpPr/>
          <p:nvPr/>
        </p:nvSpPr>
        <p:spPr>
          <a:xfrm>
            <a:off x="3868888" y="5845234"/>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CAC4DBB-7A61-62BE-8813-209076C6C25E}"/>
              </a:ext>
            </a:extLst>
          </p:cNvPr>
          <p:cNvSpPr txBox="1"/>
          <p:nvPr/>
        </p:nvSpPr>
        <p:spPr>
          <a:xfrm>
            <a:off x="4117846" y="5936648"/>
            <a:ext cx="908304" cy="646331"/>
          </a:xfrm>
          <a:prstGeom prst="rect">
            <a:avLst/>
          </a:prstGeom>
          <a:noFill/>
        </p:spPr>
        <p:txBody>
          <a:bodyPr wrap="square" rtlCol="0">
            <a:spAutoFit/>
          </a:bodyPr>
          <a:lstStyle/>
          <a:p>
            <a:pPr algn="ctr"/>
            <a:r>
              <a:rPr lang="en-US" sz="1200" dirty="0"/>
              <a:t>Business idea sketch</a:t>
            </a:r>
          </a:p>
        </p:txBody>
      </p:sp>
      <p:sp>
        <p:nvSpPr>
          <p:cNvPr id="6" name="Oval 5">
            <a:extLst>
              <a:ext uri="{FF2B5EF4-FFF2-40B4-BE49-F238E27FC236}">
                <a16:creationId xmlns:a16="http://schemas.microsoft.com/office/drawing/2014/main" id="{6F5F76A1-9A6D-5DE1-26B7-6D3BD91823CD}"/>
              </a:ext>
            </a:extLst>
          </p:cNvPr>
          <p:cNvSpPr/>
          <p:nvPr/>
        </p:nvSpPr>
        <p:spPr>
          <a:xfrm>
            <a:off x="3868888" y="4772821"/>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1C9F91C-22F0-FAD3-4DE6-A57A2DC7AB3A}"/>
              </a:ext>
            </a:extLst>
          </p:cNvPr>
          <p:cNvSpPr txBox="1"/>
          <p:nvPr/>
        </p:nvSpPr>
        <p:spPr>
          <a:xfrm>
            <a:off x="4117846" y="4956568"/>
            <a:ext cx="908304" cy="461665"/>
          </a:xfrm>
          <a:prstGeom prst="rect">
            <a:avLst/>
          </a:prstGeom>
          <a:noFill/>
        </p:spPr>
        <p:txBody>
          <a:bodyPr wrap="square" rtlCol="0">
            <a:spAutoFit/>
          </a:bodyPr>
          <a:lstStyle/>
          <a:p>
            <a:pPr algn="ctr"/>
            <a:r>
              <a:rPr lang="en-US" sz="1200" dirty="0"/>
              <a:t>Business pitch</a:t>
            </a:r>
          </a:p>
        </p:txBody>
      </p:sp>
      <p:sp>
        <p:nvSpPr>
          <p:cNvPr id="8" name="Oval 7">
            <a:extLst>
              <a:ext uri="{FF2B5EF4-FFF2-40B4-BE49-F238E27FC236}">
                <a16:creationId xmlns:a16="http://schemas.microsoft.com/office/drawing/2014/main" id="{75A1CCBE-EA54-62E0-9372-F156FB93FB0A}"/>
              </a:ext>
            </a:extLst>
          </p:cNvPr>
          <p:cNvSpPr/>
          <p:nvPr/>
        </p:nvSpPr>
        <p:spPr>
          <a:xfrm>
            <a:off x="3868888" y="3700408"/>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618B6AD-1713-35BB-0E60-BF4313071536}"/>
              </a:ext>
            </a:extLst>
          </p:cNvPr>
          <p:cNvSpPr txBox="1"/>
          <p:nvPr/>
        </p:nvSpPr>
        <p:spPr>
          <a:xfrm>
            <a:off x="4117846" y="3884155"/>
            <a:ext cx="908304" cy="461665"/>
          </a:xfrm>
          <a:prstGeom prst="rect">
            <a:avLst/>
          </a:prstGeom>
          <a:noFill/>
        </p:spPr>
        <p:txBody>
          <a:bodyPr wrap="square" rtlCol="0">
            <a:spAutoFit/>
          </a:bodyPr>
          <a:lstStyle/>
          <a:p>
            <a:pPr algn="ctr"/>
            <a:r>
              <a:rPr lang="en-US" sz="1200" dirty="0"/>
              <a:t>Business plan</a:t>
            </a:r>
          </a:p>
        </p:txBody>
      </p:sp>
      <p:sp>
        <p:nvSpPr>
          <p:cNvPr id="10" name="Oval 9">
            <a:extLst>
              <a:ext uri="{FF2B5EF4-FFF2-40B4-BE49-F238E27FC236}">
                <a16:creationId xmlns:a16="http://schemas.microsoft.com/office/drawing/2014/main" id="{FAAB7DBC-E0D9-E778-7F3E-9259FA48A6D3}"/>
              </a:ext>
            </a:extLst>
          </p:cNvPr>
          <p:cNvSpPr/>
          <p:nvPr/>
        </p:nvSpPr>
        <p:spPr>
          <a:xfrm>
            <a:off x="3868888" y="1566052"/>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7BD019CB-E838-081F-E4D0-48D3E2EE9C4F}"/>
              </a:ext>
            </a:extLst>
          </p:cNvPr>
          <p:cNvSpPr txBox="1"/>
          <p:nvPr/>
        </p:nvSpPr>
        <p:spPr>
          <a:xfrm>
            <a:off x="3993367" y="1738245"/>
            <a:ext cx="1157262" cy="461665"/>
          </a:xfrm>
          <a:prstGeom prst="rect">
            <a:avLst/>
          </a:prstGeom>
          <a:noFill/>
        </p:spPr>
        <p:txBody>
          <a:bodyPr wrap="square" rtlCol="0">
            <a:spAutoFit/>
          </a:bodyPr>
          <a:lstStyle/>
          <a:p>
            <a:pPr algn="ctr"/>
            <a:r>
              <a:rPr lang="en-US" sz="1200" dirty="0"/>
              <a:t>Introduction to financing</a:t>
            </a:r>
          </a:p>
        </p:txBody>
      </p:sp>
      <p:sp>
        <p:nvSpPr>
          <p:cNvPr id="12" name="Oval 11">
            <a:extLst>
              <a:ext uri="{FF2B5EF4-FFF2-40B4-BE49-F238E27FC236}">
                <a16:creationId xmlns:a16="http://schemas.microsoft.com/office/drawing/2014/main" id="{3594EC54-7CFD-739C-72D1-168E58CC2834}"/>
              </a:ext>
            </a:extLst>
          </p:cNvPr>
          <p:cNvSpPr/>
          <p:nvPr/>
        </p:nvSpPr>
        <p:spPr>
          <a:xfrm>
            <a:off x="5926288" y="3700407"/>
            <a:ext cx="1406221" cy="829160"/>
          </a:xfrm>
          <a:prstGeom prst="ellipse">
            <a:avLst/>
          </a:prstGeom>
          <a:solidFill>
            <a:srgbClr val="2488C9"/>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F943DE94-6991-417E-BC35-935E276136A4}"/>
              </a:ext>
            </a:extLst>
          </p:cNvPr>
          <p:cNvSpPr txBox="1"/>
          <p:nvPr/>
        </p:nvSpPr>
        <p:spPr>
          <a:xfrm>
            <a:off x="6002488" y="3884155"/>
            <a:ext cx="1257300" cy="461665"/>
          </a:xfrm>
          <a:prstGeom prst="rect">
            <a:avLst/>
          </a:prstGeom>
          <a:noFill/>
        </p:spPr>
        <p:txBody>
          <a:bodyPr wrap="square" rtlCol="0">
            <a:spAutoFit/>
          </a:bodyPr>
          <a:lstStyle/>
          <a:p>
            <a:pPr algn="ctr"/>
            <a:r>
              <a:rPr lang="en-US" sz="1200" dirty="0"/>
              <a:t>Basics of bookkeeping</a:t>
            </a:r>
          </a:p>
        </p:txBody>
      </p:sp>
      <p:sp>
        <p:nvSpPr>
          <p:cNvPr id="14" name="Oval 13">
            <a:extLst>
              <a:ext uri="{FF2B5EF4-FFF2-40B4-BE49-F238E27FC236}">
                <a16:creationId xmlns:a16="http://schemas.microsoft.com/office/drawing/2014/main" id="{8DD2E983-DB6B-E22E-B81D-F77884F82219}"/>
              </a:ext>
            </a:extLst>
          </p:cNvPr>
          <p:cNvSpPr/>
          <p:nvPr/>
        </p:nvSpPr>
        <p:spPr>
          <a:xfrm>
            <a:off x="1682925" y="3700407"/>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C6AD9289-8053-896B-3D53-15C563A45C3D}"/>
              </a:ext>
            </a:extLst>
          </p:cNvPr>
          <p:cNvSpPr txBox="1"/>
          <p:nvPr/>
        </p:nvSpPr>
        <p:spPr>
          <a:xfrm>
            <a:off x="1831846" y="3800139"/>
            <a:ext cx="1003380" cy="646331"/>
          </a:xfrm>
          <a:prstGeom prst="rect">
            <a:avLst/>
          </a:prstGeom>
          <a:noFill/>
        </p:spPr>
        <p:txBody>
          <a:bodyPr wrap="square" rtlCol="0">
            <a:spAutoFit/>
          </a:bodyPr>
          <a:lstStyle/>
          <a:p>
            <a:pPr algn="ctr"/>
            <a:r>
              <a:rPr lang="en-US" sz="1200" dirty="0"/>
              <a:t>Making it official &amp; attorneys</a:t>
            </a:r>
          </a:p>
        </p:txBody>
      </p:sp>
      <p:sp>
        <p:nvSpPr>
          <p:cNvPr id="17" name="Oval 16">
            <a:extLst>
              <a:ext uri="{FF2B5EF4-FFF2-40B4-BE49-F238E27FC236}">
                <a16:creationId xmlns:a16="http://schemas.microsoft.com/office/drawing/2014/main" id="{A59F4209-0F48-FCBE-0077-CAECF930BD03}"/>
              </a:ext>
            </a:extLst>
          </p:cNvPr>
          <p:cNvSpPr/>
          <p:nvPr/>
        </p:nvSpPr>
        <p:spPr>
          <a:xfrm>
            <a:off x="7183588" y="2594708"/>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66B6604-F38E-FE07-6824-25F13115F96B}"/>
              </a:ext>
            </a:extLst>
          </p:cNvPr>
          <p:cNvSpPr txBox="1"/>
          <p:nvPr/>
        </p:nvSpPr>
        <p:spPr>
          <a:xfrm>
            <a:off x="7308067" y="2700878"/>
            <a:ext cx="1157262" cy="646331"/>
          </a:xfrm>
          <a:prstGeom prst="rect">
            <a:avLst/>
          </a:prstGeom>
          <a:noFill/>
        </p:spPr>
        <p:txBody>
          <a:bodyPr wrap="square" rtlCol="0">
            <a:spAutoFit/>
          </a:bodyPr>
          <a:lstStyle/>
          <a:p>
            <a:pPr algn="ctr"/>
            <a:r>
              <a:rPr lang="en-US" sz="1200" dirty="0"/>
              <a:t>Accounting basics: tax &amp; audits</a:t>
            </a:r>
          </a:p>
        </p:txBody>
      </p:sp>
      <p:sp>
        <p:nvSpPr>
          <p:cNvPr id="19" name="Oval 18">
            <a:extLst>
              <a:ext uri="{FF2B5EF4-FFF2-40B4-BE49-F238E27FC236}">
                <a16:creationId xmlns:a16="http://schemas.microsoft.com/office/drawing/2014/main" id="{A364F28E-45C8-1713-FFA3-CE8C60FA3B0B}"/>
              </a:ext>
            </a:extLst>
          </p:cNvPr>
          <p:cNvSpPr/>
          <p:nvPr/>
        </p:nvSpPr>
        <p:spPr>
          <a:xfrm>
            <a:off x="1682921" y="2395212"/>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2DDDCB09-EAE1-BC0B-44B4-FEE35B1330F9}"/>
              </a:ext>
            </a:extLst>
          </p:cNvPr>
          <p:cNvSpPr txBox="1"/>
          <p:nvPr/>
        </p:nvSpPr>
        <p:spPr>
          <a:xfrm>
            <a:off x="1774562" y="2671293"/>
            <a:ext cx="1153432" cy="276999"/>
          </a:xfrm>
          <a:prstGeom prst="rect">
            <a:avLst/>
          </a:prstGeom>
          <a:noFill/>
        </p:spPr>
        <p:txBody>
          <a:bodyPr wrap="square" rtlCol="0">
            <a:spAutoFit/>
          </a:bodyPr>
          <a:lstStyle/>
          <a:p>
            <a:pPr algn="ctr"/>
            <a:r>
              <a:rPr lang="en-US" sz="1200" dirty="0"/>
              <a:t>Contracts</a:t>
            </a:r>
          </a:p>
        </p:txBody>
      </p:sp>
      <p:cxnSp>
        <p:nvCxnSpPr>
          <p:cNvPr id="81" name="Straight Arrow Connector 80">
            <a:extLst>
              <a:ext uri="{FF2B5EF4-FFF2-40B4-BE49-F238E27FC236}">
                <a16:creationId xmlns:a16="http://schemas.microsoft.com/office/drawing/2014/main" id="{E158276D-0313-0C27-4C2C-9C9F5A6AB824}"/>
              </a:ext>
            </a:extLst>
          </p:cNvPr>
          <p:cNvCxnSpPr>
            <a:cxnSpLocks/>
            <a:stCxn id="80" idx="0"/>
            <a:endCxn id="6" idx="4"/>
          </p:cNvCxnSpPr>
          <p:nvPr/>
        </p:nvCxnSpPr>
        <p:spPr>
          <a:xfrm flipV="1">
            <a:off x="4571999" y="5601981"/>
            <a:ext cx="0" cy="243253"/>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0313CD6B-B460-A644-9C45-A026EE4BD582}"/>
              </a:ext>
            </a:extLst>
          </p:cNvPr>
          <p:cNvCxnSpPr>
            <a:cxnSpLocks/>
            <a:stCxn id="6" idx="0"/>
            <a:endCxn id="8" idx="4"/>
          </p:cNvCxnSpPr>
          <p:nvPr/>
        </p:nvCxnSpPr>
        <p:spPr>
          <a:xfrm flipV="1">
            <a:off x="4571999" y="4529568"/>
            <a:ext cx="0" cy="243253"/>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E045049F-FD44-BFB7-27E5-AD77307F51DB}"/>
              </a:ext>
            </a:extLst>
          </p:cNvPr>
          <p:cNvCxnSpPr>
            <a:cxnSpLocks/>
            <a:stCxn id="8" idx="0"/>
            <a:endCxn id="73" idx="4"/>
          </p:cNvCxnSpPr>
          <p:nvPr/>
        </p:nvCxnSpPr>
        <p:spPr>
          <a:xfrm flipV="1">
            <a:off x="4571999" y="3446722"/>
            <a:ext cx="0" cy="253686"/>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D8D9C376-27CE-F964-2345-2A7420FF9670}"/>
              </a:ext>
            </a:extLst>
          </p:cNvPr>
          <p:cNvCxnSpPr>
            <a:cxnSpLocks/>
            <a:stCxn id="10" idx="7"/>
            <a:endCxn id="65" idx="4"/>
          </p:cNvCxnSpPr>
          <p:nvPr/>
        </p:nvCxnSpPr>
        <p:spPr>
          <a:xfrm flipV="1">
            <a:off x="5069173" y="1387650"/>
            <a:ext cx="985682" cy="29983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BA311F0E-1896-80EE-0329-6AC83F91CC46}"/>
              </a:ext>
            </a:extLst>
          </p:cNvPr>
          <p:cNvCxnSpPr>
            <a:cxnSpLocks/>
            <a:stCxn id="10" idx="1"/>
            <a:endCxn id="63" idx="4"/>
          </p:cNvCxnSpPr>
          <p:nvPr/>
        </p:nvCxnSpPr>
        <p:spPr>
          <a:xfrm flipH="1" flipV="1">
            <a:off x="3089146" y="1387650"/>
            <a:ext cx="985678" cy="29983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53855602-24F4-444B-0784-E8479690EB16}"/>
              </a:ext>
            </a:extLst>
          </p:cNvPr>
          <p:cNvCxnSpPr>
            <a:cxnSpLocks/>
            <a:stCxn id="8" idx="2"/>
            <a:endCxn id="14" idx="6"/>
          </p:cNvCxnSpPr>
          <p:nvPr/>
        </p:nvCxnSpPr>
        <p:spPr>
          <a:xfrm flipH="1" flipV="1">
            <a:off x="3089146" y="4114987"/>
            <a:ext cx="779742" cy="1"/>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46A5599B-29A7-4A5C-F647-85FF858977DC}"/>
              </a:ext>
            </a:extLst>
          </p:cNvPr>
          <p:cNvCxnSpPr>
            <a:cxnSpLocks/>
            <a:stCxn id="73" idx="5"/>
            <a:endCxn id="12" idx="2"/>
          </p:cNvCxnSpPr>
          <p:nvPr/>
        </p:nvCxnSpPr>
        <p:spPr>
          <a:xfrm>
            <a:off x="5069173" y="3325294"/>
            <a:ext cx="857115" cy="789693"/>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C7310F97-675F-E3D6-13D9-803866210149}"/>
              </a:ext>
            </a:extLst>
          </p:cNvPr>
          <p:cNvCxnSpPr>
            <a:cxnSpLocks/>
            <a:stCxn id="12" idx="6"/>
            <a:endCxn id="17" idx="4"/>
          </p:cNvCxnSpPr>
          <p:nvPr/>
        </p:nvCxnSpPr>
        <p:spPr>
          <a:xfrm flipV="1">
            <a:off x="7332509" y="3423868"/>
            <a:ext cx="554190" cy="691119"/>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993AF84D-4AF6-5197-3FBA-D15F7DA88EB5}"/>
              </a:ext>
            </a:extLst>
          </p:cNvPr>
          <p:cNvCxnSpPr>
            <a:cxnSpLocks/>
            <a:stCxn id="14" idx="0"/>
            <a:endCxn id="19" idx="4"/>
          </p:cNvCxnSpPr>
          <p:nvPr/>
        </p:nvCxnSpPr>
        <p:spPr>
          <a:xfrm flipH="1" flipV="1">
            <a:off x="2386032" y="3224372"/>
            <a:ext cx="4" cy="476035"/>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DA668B86-D055-DAB0-91FC-B111F9B5129A}"/>
              </a:ext>
            </a:extLst>
          </p:cNvPr>
          <p:cNvCxnSpPr>
            <a:cxnSpLocks/>
            <a:stCxn id="19" idx="7"/>
            <a:endCxn id="10" idx="2"/>
          </p:cNvCxnSpPr>
          <p:nvPr/>
        </p:nvCxnSpPr>
        <p:spPr>
          <a:xfrm flipV="1">
            <a:off x="2883206" y="1980632"/>
            <a:ext cx="985682" cy="536008"/>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D1E82FDA-B77B-0B22-EBDC-F883CA62CFCD}"/>
              </a:ext>
            </a:extLst>
          </p:cNvPr>
          <p:cNvCxnSpPr>
            <a:cxnSpLocks/>
            <a:stCxn id="17" idx="2"/>
            <a:endCxn id="79" idx="3"/>
          </p:cNvCxnSpPr>
          <p:nvPr/>
        </p:nvCxnSpPr>
        <p:spPr>
          <a:xfrm flipH="1" flipV="1">
            <a:off x="5246483" y="2990720"/>
            <a:ext cx="1937105" cy="18568"/>
          </a:xfrm>
          <a:prstGeom prst="straightConnector1">
            <a:avLst/>
          </a:prstGeom>
          <a:ln>
            <a:solidFill>
              <a:schemeClr val="tx1"/>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63" name="Oval 62">
            <a:extLst>
              <a:ext uri="{FF2B5EF4-FFF2-40B4-BE49-F238E27FC236}">
                <a16:creationId xmlns:a16="http://schemas.microsoft.com/office/drawing/2014/main" id="{DC89C1E8-292C-8D46-FCC3-8A849A787EC1}"/>
              </a:ext>
            </a:extLst>
          </p:cNvPr>
          <p:cNvSpPr/>
          <p:nvPr/>
        </p:nvSpPr>
        <p:spPr>
          <a:xfrm>
            <a:off x="2386035" y="558490"/>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FECE5419-F925-790F-A4A7-D067E81D05B6}"/>
              </a:ext>
            </a:extLst>
          </p:cNvPr>
          <p:cNvSpPr txBox="1"/>
          <p:nvPr/>
        </p:nvSpPr>
        <p:spPr>
          <a:xfrm>
            <a:off x="2439577" y="750765"/>
            <a:ext cx="1279826" cy="461665"/>
          </a:xfrm>
          <a:prstGeom prst="rect">
            <a:avLst/>
          </a:prstGeom>
          <a:noFill/>
        </p:spPr>
        <p:txBody>
          <a:bodyPr wrap="square" rtlCol="0">
            <a:spAutoFit/>
          </a:bodyPr>
          <a:lstStyle/>
          <a:p>
            <a:pPr algn="ctr"/>
            <a:r>
              <a:rPr lang="en-US" sz="1200" dirty="0"/>
              <a:t>Equity-based</a:t>
            </a:r>
          </a:p>
          <a:p>
            <a:pPr algn="ctr"/>
            <a:r>
              <a:rPr lang="en-US" sz="1200" dirty="0"/>
              <a:t>investment</a:t>
            </a:r>
          </a:p>
        </p:txBody>
      </p:sp>
      <p:sp>
        <p:nvSpPr>
          <p:cNvPr id="65" name="Oval 64">
            <a:extLst>
              <a:ext uri="{FF2B5EF4-FFF2-40B4-BE49-F238E27FC236}">
                <a16:creationId xmlns:a16="http://schemas.microsoft.com/office/drawing/2014/main" id="{38921A5C-D62B-9018-C4D6-1F0542D1B7D6}"/>
              </a:ext>
            </a:extLst>
          </p:cNvPr>
          <p:cNvSpPr/>
          <p:nvPr/>
        </p:nvSpPr>
        <p:spPr>
          <a:xfrm>
            <a:off x="5351744" y="558490"/>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953A2372-8009-B939-EFD3-4381D443844F}"/>
              </a:ext>
            </a:extLst>
          </p:cNvPr>
          <p:cNvSpPr/>
          <p:nvPr/>
        </p:nvSpPr>
        <p:spPr>
          <a:xfrm>
            <a:off x="3868888" y="2617562"/>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5" name="Straight Arrow Connector 74">
            <a:extLst>
              <a:ext uri="{FF2B5EF4-FFF2-40B4-BE49-F238E27FC236}">
                <a16:creationId xmlns:a16="http://schemas.microsoft.com/office/drawing/2014/main" id="{9A82748C-4751-038C-01C9-F8804FD6D4B5}"/>
              </a:ext>
            </a:extLst>
          </p:cNvPr>
          <p:cNvCxnSpPr>
            <a:cxnSpLocks/>
            <a:stCxn id="73" idx="0"/>
            <a:endCxn id="10" idx="4"/>
          </p:cNvCxnSpPr>
          <p:nvPr/>
        </p:nvCxnSpPr>
        <p:spPr>
          <a:xfrm flipV="1">
            <a:off x="4571999" y="2395212"/>
            <a:ext cx="0" cy="22235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79" name="TextBox 78">
            <a:extLst>
              <a:ext uri="{FF2B5EF4-FFF2-40B4-BE49-F238E27FC236}">
                <a16:creationId xmlns:a16="http://schemas.microsoft.com/office/drawing/2014/main" id="{CE0B9295-E848-AE3B-2EC4-0DBC979E7263}"/>
              </a:ext>
            </a:extLst>
          </p:cNvPr>
          <p:cNvSpPr txBox="1"/>
          <p:nvPr/>
        </p:nvSpPr>
        <p:spPr>
          <a:xfrm>
            <a:off x="3897513" y="2759887"/>
            <a:ext cx="1348970" cy="461665"/>
          </a:xfrm>
          <a:prstGeom prst="rect">
            <a:avLst/>
          </a:prstGeom>
          <a:noFill/>
        </p:spPr>
        <p:txBody>
          <a:bodyPr wrap="square" rtlCol="0">
            <a:spAutoFit/>
          </a:bodyPr>
          <a:lstStyle/>
          <a:p>
            <a:pPr algn="ctr"/>
            <a:r>
              <a:rPr lang="en-US" sz="1200" dirty="0"/>
              <a:t>Financial management</a:t>
            </a:r>
          </a:p>
        </p:txBody>
      </p:sp>
      <p:cxnSp>
        <p:nvCxnSpPr>
          <p:cNvPr id="84" name="Straight Arrow Connector 83">
            <a:extLst>
              <a:ext uri="{FF2B5EF4-FFF2-40B4-BE49-F238E27FC236}">
                <a16:creationId xmlns:a16="http://schemas.microsoft.com/office/drawing/2014/main" id="{A49E4854-45CD-E962-D8C3-C773E6F881BD}"/>
              </a:ext>
            </a:extLst>
          </p:cNvPr>
          <p:cNvCxnSpPr>
            <a:cxnSpLocks/>
            <a:stCxn id="17" idx="1"/>
            <a:endCxn id="10" idx="6"/>
          </p:cNvCxnSpPr>
          <p:nvPr/>
        </p:nvCxnSpPr>
        <p:spPr>
          <a:xfrm flipH="1" flipV="1">
            <a:off x="5275109" y="1980632"/>
            <a:ext cx="2114415" cy="735504"/>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904A60E7-C0B4-2E52-C028-E0EEC98226F8}"/>
              </a:ext>
            </a:extLst>
          </p:cNvPr>
          <p:cNvSpPr txBox="1"/>
          <p:nvPr/>
        </p:nvSpPr>
        <p:spPr>
          <a:xfrm>
            <a:off x="5414941" y="676468"/>
            <a:ext cx="1279826" cy="646331"/>
          </a:xfrm>
          <a:prstGeom prst="rect">
            <a:avLst/>
          </a:prstGeom>
          <a:noFill/>
        </p:spPr>
        <p:txBody>
          <a:bodyPr wrap="square" rtlCol="0">
            <a:spAutoFit/>
          </a:bodyPr>
          <a:lstStyle/>
          <a:p>
            <a:pPr algn="ctr"/>
            <a:r>
              <a:rPr lang="en-US" sz="1200" dirty="0"/>
              <a:t>Debt- and other financing</a:t>
            </a:r>
          </a:p>
        </p:txBody>
      </p:sp>
      <p:sp>
        <p:nvSpPr>
          <p:cNvPr id="5" name="Oval 4">
            <a:extLst>
              <a:ext uri="{FF2B5EF4-FFF2-40B4-BE49-F238E27FC236}">
                <a16:creationId xmlns:a16="http://schemas.microsoft.com/office/drawing/2014/main" id="{82841BCA-5E78-5A6A-EE53-C0F32A4CD64E}"/>
              </a:ext>
            </a:extLst>
          </p:cNvPr>
          <p:cNvSpPr/>
          <p:nvPr/>
        </p:nvSpPr>
        <p:spPr>
          <a:xfrm>
            <a:off x="276700" y="1692998"/>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a:extLst>
              <a:ext uri="{FF2B5EF4-FFF2-40B4-BE49-F238E27FC236}">
                <a16:creationId xmlns:a16="http://schemas.microsoft.com/office/drawing/2014/main" id="{F425CE02-F4ED-AE3D-7B19-067E7727B68C}"/>
              </a:ext>
            </a:extLst>
          </p:cNvPr>
          <p:cNvCxnSpPr>
            <a:cxnSpLocks/>
            <a:stCxn id="63" idx="3"/>
            <a:endCxn id="5" idx="7"/>
          </p:cNvCxnSpPr>
          <p:nvPr/>
        </p:nvCxnSpPr>
        <p:spPr>
          <a:xfrm flipH="1">
            <a:off x="1476985" y="1266222"/>
            <a:ext cx="1114986" cy="548204"/>
          </a:xfrm>
          <a:prstGeom prst="straightConnector1">
            <a:avLst/>
          </a:prstGeom>
          <a:ln>
            <a:solidFill>
              <a:schemeClr val="tx1"/>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84A5303F-6C43-8D18-EAA5-85571D07D207}"/>
              </a:ext>
            </a:extLst>
          </p:cNvPr>
          <p:cNvSpPr txBox="1"/>
          <p:nvPr/>
        </p:nvSpPr>
        <p:spPr>
          <a:xfrm>
            <a:off x="398011" y="1969078"/>
            <a:ext cx="1153432" cy="276999"/>
          </a:xfrm>
          <a:prstGeom prst="rect">
            <a:avLst/>
          </a:prstGeom>
          <a:noFill/>
        </p:spPr>
        <p:txBody>
          <a:bodyPr wrap="square" rtlCol="0">
            <a:spAutoFit/>
          </a:bodyPr>
          <a:lstStyle/>
          <a:p>
            <a:pPr algn="ctr"/>
            <a:r>
              <a:rPr lang="en-US" sz="1200" dirty="0"/>
              <a:t>ESOPs</a:t>
            </a:r>
          </a:p>
        </p:txBody>
      </p:sp>
      <p:cxnSp>
        <p:nvCxnSpPr>
          <p:cNvPr id="32" name="Straight Arrow Connector 31">
            <a:extLst>
              <a:ext uri="{FF2B5EF4-FFF2-40B4-BE49-F238E27FC236}">
                <a16:creationId xmlns:a16="http://schemas.microsoft.com/office/drawing/2014/main" id="{BA942150-676C-8EF7-3B09-3C495D80D6CF}"/>
              </a:ext>
            </a:extLst>
          </p:cNvPr>
          <p:cNvCxnSpPr>
            <a:cxnSpLocks/>
            <a:stCxn id="14" idx="2"/>
            <a:endCxn id="5" idx="4"/>
          </p:cNvCxnSpPr>
          <p:nvPr/>
        </p:nvCxnSpPr>
        <p:spPr>
          <a:xfrm flipH="1" flipV="1">
            <a:off x="979811" y="2522158"/>
            <a:ext cx="703114" cy="1592829"/>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3977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96545"/>
            <a:ext cx="8769573" cy="4419158"/>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Overview</a:t>
            </a:r>
            <a:endParaRPr lang="en-US" sz="2000" b="1" dirty="0">
              <a:latin typeface="Poppins" panose="00000500000000000000" pitchFamily="2" charset="0"/>
              <a:cs typeface="Poppins" panose="00000500000000000000" pitchFamily="2" charset="0"/>
            </a:endParaRPr>
          </a:p>
          <a:p>
            <a:pPr algn="ct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What is bookkeeping?</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Types of business records and best-practices</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Digitizing business records</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Security and compliance issues</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Example of bookkeeping &amp; digitization</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Working with a bookkeeper/software</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Summary</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What’s next</a:t>
            </a:r>
          </a:p>
        </p:txBody>
      </p:sp>
      <p:sp>
        <p:nvSpPr>
          <p:cNvPr id="4" name="TextBox 3">
            <a:extLst>
              <a:ext uri="{FF2B5EF4-FFF2-40B4-BE49-F238E27FC236}">
                <a16:creationId xmlns:a16="http://schemas.microsoft.com/office/drawing/2014/main" id="{95BA4A66-A137-DD37-E7B4-42AA4611EE2B}"/>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Basics of bookkeeping</a:t>
            </a:r>
          </a:p>
        </p:txBody>
      </p:sp>
    </p:spTree>
    <p:extLst>
      <p:ext uri="{BB962C8B-B14F-4D97-AF65-F5344CB8AC3E}">
        <p14:creationId xmlns:p14="http://schemas.microsoft.com/office/powerpoint/2010/main" val="2632210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96545"/>
            <a:ext cx="8769573" cy="4419158"/>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Overview</a:t>
            </a:r>
            <a:endParaRPr lang="en-US" sz="2000" b="1" dirty="0">
              <a:latin typeface="Poppins" panose="00000500000000000000" pitchFamily="2" charset="0"/>
              <a:cs typeface="Poppins" panose="00000500000000000000" pitchFamily="2" charset="0"/>
            </a:endParaRPr>
          </a:p>
          <a:p>
            <a:pPr algn="ct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What is bookkeeping?</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Types of business records and best-practices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Digitizing business records</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Security and compliance issues</a:t>
            </a:r>
          </a:p>
          <a:p>
            <a:pPr marL="514350" indent="-514350">
              <a:lnSpc>
                <a:spcPct val="150000"/>
              </a:lnSpc>
              <a:buFontTx/>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Example of bookkeeping &amp; digitization</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Working with a bookkeeper/software</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Summary</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What’s next</a:t>
            </a:r>
          </a:p>
        </p:txBody>
      </p:sp>
      <p:sp>
        <p:nvSpPr>
          <p:cNvPr id="4" name="TextBox 3">
            <a:extLst>
              <a:ext uri="{FF2B5EF4-FFF2-40B4-BE49-F238E27FC236}">
                <a16:creationId xmlns:a16="http://schemas.microsoft.com/office/drawing/2014/main" id="{95BA4A66-A137-DD37-E7B4-42AA4611EE2B}"/>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Basics of bookkeeping</a:t>
            </a:r>
          </a:p>
        </p:txBody>
      </p:sp>
    </p:spTree>
    <p:extLst>
      <p:ext uri="{BB962C8B-B14F-4D97-AF65-F5344CB8AC3E}">
        <p14:creationId xmlns:p14="http://schemas.microsoft.com/office/powerpoint/2010/main" val="3059153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96545"/>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Basics of bookkeeping</a:t>
            </a:r>
            <a:endParaRPr lang="en-US" sz="2000" b="1" dirty="0">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95BA4A66-A137-DD37-E7B4-42AA4611EE2B}"/>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Basics of bookkeeping</a:t>
            </a:r>
          </a:p>
        </p:txBody>
      </p:sp>
      <p:sp>
        <p:nvSpPr>
          <p:cNvPr id="5" name="TextBox 4">
            <a:extLst>
              <a:ext uri="{FF2B5EF4-FFF2-40B4-BE49-F238E27FC236}">
                <a16:creationId xmlns:a16="http://schemas.microsoft.com/office/drawing/2014/main" id="{D2A9D9E8-C281-8431-02AE-4B71AEFAAD6E}"/>
              </a:ext>
            </a:extLst>
          </p:cNvPr>
          <p:cNvSpPr txBox="1"/>
          <p:nvPr/>
        </p:nvSpPr>
        <p:spPr>
          <a:xfrm>
            <a:off x="187213" y="1193090"/>
            <a:ext cx="8683409" cy="1200329"/>
          </a:xfrm>
          <a:prstGeom prst="rect">
            <a:avLst/>
          </a:prstGeom>
          <a:noFill/>
        </p:spPr>
        <p:txBody>
          <a:bodyPr wrap="square">
            <a:spAutoFit/>
          </a:bodyPr>
          <a:lstStyle/>
          <a:p>
            <a:pPr algn="ctr"/>
            <a:r>
              <a:rPr lang="en-US" dirty="0"/>
              <a:t>Bookkeeping is the process of recording, organizing, and managing a small business’s financial transactions to ensure accurate financial reporting and compliance. It provides the foundation for making informed business decisions and filing taxes correctly.</a:t>
            </a:r>
          </a:p>
        </p:txBody>
      </p:sp>
      <p:sp>
        <p:nvSpPr>
          <p:cNvPr id="6" name="TextBox 5">
            <a:extLst>
              <a:ext uri="{FF2B5EF4-FFF2-40B4-BE49-F238E27FC236}">
                <a16:creationId xmlns:a16="http://schemas.microsoft.com/office/drawing/2014/main" id="{1F5D8B8E-3A6F-0255-F628-96FF345EFB01}"/>
              </a:ext>
            </a:extLst>
          </p:cNvPr>
          <p:cNvSpPr txBox="1"/>
          <p:nvPr/>
        </p:nvSpPr>
        <p:spPr>
          <a:xfrm>
            <a:off x="187212" y="2719562"/>
            <a:ext cx="8683409" cy="1200329"/>
          </a:xfrm>
          <a:prstGeom prst="rect">
            <a:avLst/>
          </a:prstGeom>
          <a:noFill/>
        </p:spPr>
        <p:txBody>
          <a:bodyPr wrap="square">
            <a:spAutoFit/>
          </a:bodyPr>
          <a:lstStyle/>
          <a:p>
            <a:pPr algn="ctr"/>
            <a:r>
              <a:rPr lang="en-US" b="1" dirty="0"/>
              <a:t>Bookkeeping as capturing business activities</a:t>
            </a:r>
          </a:p>
          <a:p>
            <a:pPr algn="ctr"/>
            <a:r>
              <a:rPr lang="en-US" dirty="0"/>
              <a:t>Bookkeeping can be understood as a process that tracks/records a business’ operational activities – turning information about those activities into records for tax, financial, and planning purposes.</a:t>
            </a:r>
          </a:p>
        </p:txBody>
      </p:sp>
      <p:sp>
        <p:nvSpPr>
          <p:cNvPr id="7" name="Google Shape;168;g31b40bb07a6_1_59">
            <a:extLst>
              <a:ext uri="{FF2B5EF4-FFF2-40B4-BE49-F238E27FC236}">
                <a16:creationId xmlns:a16="http://schemas.microsoft.com/office/drawing/2014/main" id="{D59F17F9-758B-E4EB-373A-841D5DA07110}"/>
              </a:ext>
            </a:extLst>
          </p:cNvPr>
          <p:cNvSpPr txBox="1"/>
          <p:nvPr/>
        </p:nvSpPr>
        <p:spPr>
          <a:xfrm>
            <a:off x="7190730" y="5610279"/>
            <a:ext cx="1561272" cy="59550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dirty="0">
                <a:latin typeface="+mj-lt"/>
                <a:ea typeface="Arial"/>
                <a:cs typeface="Arial"/>
                <a:sym typeface="Arial"/>
              </a:rPr>
              <a:t>Recording sales and customer </a:t>
            </a:r>
            <a:endParaRPr dirty="0">
              <a:latin typeface="+mj-lt"/>
            </a:endParaRPr>
          </a:p>
        </p:txBody>
      </p:sp>
      <p:sp>
        <p:nvSpPr>
          <p:cNvPr id="8" name="Google Shape;171;g31b40bb07a6_1_59">
            <a:extLst>
              <a:ext uri="{FF2B5EF4-FFF2-40B4-BE49-F238E27FC236}">
                <a16:creationId xmlns:a16="http://schemas.microsoft.com/office/drawing/2014/main" id="{EC761AFB-CB89-99EC-3D00-EB15D350610B}"/>
              </a:ext>
            </a:extLst>
          </p:cNvPr>
          <p:cNvSpPr txBox="1"/>
          <p:nvPr/>
        </p:nvSpPr>
        <p:spPr>
          <a:xfrm>
            <a:off x="494962" y="5344084"/>
            <a:ext cx="1410442" cy="92333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dirty="0">
                <a:ea typeface="Arial"/>
                <a:cs typeface="Arial"/>
                <a:sym typeface="Arial"/>
              </a:rPr>
              <a:t>Recording purchases and payments to vendors</a:t>
            </a:r>
            <a:endParaRPr dirty="0"/>
          </a:p>
        </p:txBody>
      </p:sp>
      <p:sp>
        <p:nvSpPr>
          <p:cNvPr id="9" name="Google Shape;174;g31b40bb07a6_1_59">
            <a:extLst>
              <a:ext uri="{FF2B5EF4-FFF2-40B4-BE49-F238E27FC236}">
                <a16:creationId xmlns:a16="http://schemas.microsoft.com/office/drawing/2014/main" id="{652BA9F4-AAFE-2A11-5BE5-3087B4CF04F2}"/>
              </a:ext>
            </a:extLst>
          </p:cNvPr>
          <p:cNvSpPr txBox="1"/>
          <p:nvPr/>
        </p:nvSpPr>
        <p:spPr>
          <a:xfrm>
            <a:off x="1200183" y="4177946"/>
            <a:ext cx="3421930" cy="946739"/>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dirty="0">
                <a:ea typeface="Arial"/>
                <a:cs typeface="Arial"/>
                <a:sym typeface="Arial"/>
              </a:rPr>
              <a:t>Tracking accounts receivable </a:t>
            </a:r>
          </a:p>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dirty="0">
                <a:ea typeface="Arial"/>
                <a:cs typeface="Arial"/>
                <a:sym typeface="Arial"/>
              </a:rPr>
              <a:t>(money owed to you) and </a:t>
            </a:r>
          </a:p>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dirty="0">
                <a:ea typeface="Arial"/>
                <a:cs typeface="Arial"/>
                <a:sym typeface="Arial"/>
              </a:rPr>
              <a:t>accounts payable </a:t>
            </a:r>
          </a:p>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dirty="0">
                <a:ea typeface="Arial"/>
                <a:cs typeface="Arial"/>
                <a:sym typeface="Arial"/>
              </a:rPr>
              <a:t>(money you owe)</a:t>
            </a:r>
            <a:endParaRPr dirty="0"/>
          </a:p>
        </p:txBody>
      </p:sp>
      <p:sp>
        <p:nvSpPr>
          <p:cNvPr id="10" name="Google Shape;180;g31b40bb07a6_1_59">
            <a:extLst>
              <a:ext uri="{FF2B5EF4-FFF2-40B4-BE49-F238E27FC236}">
                <a16:creationId xmlns:a16="http://schemas.microsoft.com/office/drawing/2014/main" id="{4473109C-C479-9021-10BC-12EFFBEE4FB5}"/>
              </a:ext>
            </a:extLst>
          </p:cNvPr>
          <p:cNvSpPr txBox="1"/>
          <p:nvPr/>
        </p:nvSpPr>
        <p:spPr>
          <a:xfrm>
            <a:off x="3282416" y="5963705"/>
            <a:ext cx="2493000" cy="59550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1" i="0" u="none" strike="noStrike" cap="none" dirty="0">
                <a:ea typeface="Arial"/>
                <a:cs typeface="Arial"/>
                <a:sym typeface="Arial"/>
              </a:rPr>
              <a:t>Preparing records/statements for tax, financial, and planning purposes</a:t>
            </a:r>
            <a:endParaRPr b="1" dirty="0"/>
          </a:p>
        </p:txBody>
      </p:sp>
      <p:sp>
        <p:nvSpPr>
          <p:cNvPr id="11" name="Google Shape;177;g31b40bb07a6_1_59">
            <a:extLst>
              <a:ext uri="{FF2B5EF4-FFF2-40B4-BE49-F238E27FC236}">
                <a16:creationId xmlns:a16="http://schemas.microsoft.com/office/drawing/2014/main" id="{1BD8E707-DC4F-1EA5-A897-97B5E8661C8C}"/>
              </a:ext>
            </a:extLst>
          </p:cNvPr>
          <p:cNvSpPr txBox="1"/>
          <p:nvPr/>
        </p:nvSpPr>
        <p:spPr>
          <a:xfrm>
            <a:off x="5210487" y="4290622"/>
            <a:ext cx="2493000" cy="59550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dirty="0">
                <a:ea typeface="Arial"/>
                <a:cs typeface="Arial"/>
                <a:sym typeface="Arial"/>
              </a:rPr>
              <a:t>Reconciling bank and credit card statements</a:t>
            </a:r>
            <a:endParaRPr dirty="0"/>
          </a:p>
        </p:txBody>
      </p:sp>
      <p:cxnSp>
        <p:nvCxnSpPr>
          <p:cNvPr id="14" name="Straight Arrow Connector 13">
            <a:extLst>
              <a:ext uri="{FF2B5EF4-FFF2-40B4-BE49-F238E27FC236}">
                <a16:creationId xmlns:a16="http://schemas.microsoft.com/office/drawing/2014/main" id="{C0397073-6C45-4C71-00C4-F1FF8177AD88}"/>
              </a:ext>
            </a:extLst>
          </p:cNvPr>
          <p:cNvCxnSpPr>
            <a:cxnSpLocks/>
            <a:stCxn id="11" idx="2"/>
          </p:cNvCxnSpPr>
          <p:nvPr/>
        </p:nvCxnSpPr>
        <p:spPr>
          <a:xfrm flipH="1">
            <a:off x="4703975" y="4886122"/>
            <a:ext cx="1753012" cy="919627"/>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4A470801-8140-2313-2D2F-E2CE0EE03343}"/>
              </a:ext>
            </a:extLst>
          </p:cNvPr>
          <p:cNvCxnSpPr>
            <a:cxnSpLocks/>
            <a:stCxn id="7" idx="1"/>
            <a:endCxn id="10" idx="3"/>
          </p:cNvCxnSpPr>
          <p:nvPr/>
        </p:nvCxnSpPr>
        <p:spPr>
          <a:xfrm flipH="1">
            <a:off x="5775416" y="5908029"/>
            <a:ext cx="1415314" cy="353426"/>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38B4105A-E21B-B0A4-4286-77E497E7970B}"/>
              </a:ext>
            </a:extLst>
          </p:cNvPr>
          <p:cNvCxnSpPr>
            <a:cxnSpLocks/>
            <a:stCxn id="9" idx="2"/>
          </p:cNvCxnSpPr>
          <p:nvPr/>
        </p:nvCxnSpPr>
        <p:spPr>
          <a:xfrm>
            <a:off x="2911148" y="5124685"/>
            <a:ext cx="1415755" cy="681064"/>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6A7BCD1F-6567-0B8A-0A6C-3C12BD3CC0D0}"/>
              </a:ext>
            </a:extLst>
          </p:cNvPr>
          <p:cNvCxnSpPr>
            <a:cxnSpLocks/>
            <a:stCxn id="8" idx="3"/>
            <a:endCxn id="10" idx="1"/>
          </p:cNvCxnSpPr>
          <p:nvPr/>
        </p:nvCxnSpPr>
        <p:spPr>
          <a:xfrm>
            <a:off x="1905404" y="5805749"/>
            <a:ext cx="1377012" cy="455706"/>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2889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96545"/>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Why bookkeeping?</a:t>
            </a:r>
            <a:endParaRPr lang="en-US" sz="2000" b="1" dirty="0">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95BA4A66-A137-DD37-E7B4-42AA4611EE2B}"/>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Basics of bookkeeping</a:t>
            </a:r>
          </a:p>
        </p:txBody>
      </p:sp>
      <p:sp>
        <p:nvSpPr>
          <p:cNvPr id="5" name="TextBox 4">
            <a:extLst>
              <a:ext uri="{FF2B5EF4-FFF2-40B4-BE49-F238E27FC236}">
                <a16:creationId xmlns:a16="http://schemas.microsoft.com/office/drawing/2014/main" id="{D2A9D9E8-C281-8431-02AE-4B71AEFAAD6E}"/>
              </a:ext>
            </a:extLst>
          </p:cNvPr>
          <p:cNvSpPr txBox="1"/>
          <p:nvPr/>
        </p:nvSpPr>
        <p:spPr>
          <a:xfrm>
            <a:off x="187213" y="1127102"/>
            <a:ext cx="8683409" cy="369332"/>
          </a:xfrm>
          <a:prstGeom prst="rect">
            <a:avLst/>
          </a:prstGeom>
          <a:noFill/>
        </p:spPr>
        <p:txBody>
          <a:bodyPr wrap="square">
            <a:spAutoFit/>
          </a:bodyPr>
          <a:lstStyle/>
          <a:p>
            <a:pPr algn="ctr"/>
            <a:r>
              <a:rPr lang="en-US" dirty="0"/>
              <a:t>Bookkeeping is a critical process for multiple reasons.</a:t>
            </a:r>
          </a:p>
        </p:txBody>
      </p:sp>
      <p:sp>
        <p:nvSpPr>
          <p:cNvPr id="12" name="TextBox 11">
            <a:extLst>
              <a:ext uri="{FF2B5EF4-FFF2-40B4-BE49-F238E27FC236}">
                <a16:creationId xmlns:a16="http://schemas.microsoft.com/office/drawing/2014/main" id="{7A351F0D-A948-5DC7-BBBC-AB72FECBC05E}"/>
              </a:ext>
            </a:extLst>
          </p:cNvPr>
          <p:cNvSpPr txBox="1"/>
          <p:nvPr/>
        </p:nvSpPr>
        <p:spPr>
          <a:xfrm>
            <a:off x="466626" y="1859339"/>
            <a:ext cx="8210746" cy="3139321"/>
          </a:xfrm>
          <a:prstGeom prst="rect">
            <a:avLst/>
          </a:prstGeom>
          <a:noFill/>
        </p:spPr>
        <p:txBody>
          <a:bodyPr wrap="square">
            <a:spAutoFit/>
          </a:bodyPr>
          <a:lstStyle/>
          <a:p>
            <a:pPr marL="285750" indent="-285750">
              <a:buFont typeface="Arial" panose="020B0604020202020204" pitchFamily="34" charset="0"/>
              <a:buChar char="•"/>
            </a:pPr>
            <a:r>
              <a:rPr lang="en-US" b="1" dirty="0"/>
              <a:t>Tax compliance: </a:t>
            </a:r>
            <a:r>
              <a:rPr lang="en-US" dirty="0"/>
              <a:t>Accurate bookkeeping ensures you correctly report income and claim allowable expenses, reducing audit risks.</a:t>
            </a:r>
          </a:p>
          <a:p>
            <a:endParaRPr lang="en-US" dirty="0"/>
          </a:p>
          <a:p>
            <a:pPr marL="285750" indent="-285750">
              <a:buFont typeface="Arial" panose="020B0604020202020204" pitchFamily="34" charset="0"/>
              <a:buChar char="•"/>
            </a:pPr>
            <a:r>
              <a:rPr lang="en-US" b="1" dirty="0"/>
              <a:t>Financial decision-making: </a:t>
            </a:r>
            <a:r>
              <a:rPr lang="en-US" dirty="0"/>
              <a:t>Clear records provide insights into profitability, cash flow, and areas to cut costs.</a:t>
            </a:r>
          </a:p>
          <a:p>
            <a:endParaRPr lang="en-US" dirty="0"/>
          </a:p>
          <a:p>
            <a:pPr marL="285750" indent="-285750">
              <a:buFont typeface="Arial" panose="020B0604020202020204" pitchFamily="34" charset="0"/>
              <a:buChar char="•"/>
            </a:pPr>
            <a:r>
              <a:rPr lang="en-US" b="1" dirty="0"/>
              <a:t>Loan or investment readiness: </a:t>
            </a:r>
            <a:r>
              <a:rPr lang="en-US" dirty="0"/>
              <a:t>Lenders and investors often require up-to-date financial statements.</a:t>
            </a:r>
          </a:p>
          <a:p>
            <a:endParaRPr lang="en-US" dirty="0"/>
          </a:p>
          <a:p>
            <a:pPr marL="285750" indent="-285750">
              <a:buFont typeface="Arial" panose="020B0604020202020204" pitchFamily="34" charset="0"/>
              <a:buChar char="•"/>
            </a:pPr>
            <a:r>
              <a:rPr lang="en-US" b="1" dirty="0"/>
              <a:t>Legal requirements: </a:t>
            </a:r>
            <a:r>
              <a:rPr lang="en-US" dirty="0"/>
              <a:t>Many jurisdictions require businesses to maintain financial records for a set period (e.g., 3–7 years).</a:t>
            </a:r>
          </a:p>
        </p:txBody>
      </p:sp>
    </p:spTree>
    <p:extLst>
      <p:ext uri="{BB962C8B-B14F-4D97-AF65-F5344CB8AC3E}">
        <p14:creationId xmlns:p14="http://schemas.microsoft.com/office/powerpoint/2010/main" val="3944503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1">
      <a:majorFont>
        <a:latin typeface="Poppins"/>
        <a:ea typeface=""/>
        <a:cs typeface=""/>
      </a:majorFont>
      <a:minorFont>
        <a:latin typeface="Poppi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C7E91C39EF5B499751B0661CD21A4E" ma:contentTypeVersion="4" ma:contentTypeDescription="Create a new document." ma:contentTypeScope="" ma:versionID="692d79fc11a9144e36ecc0d174caf2ce">
  <xsd:schema xmlns:xsd="http://www.w3.org/2001/XMLSchema" xmlns:xs="http://www.w3.org/2001/XMLSchema" xmlns:p="http://schemas.microsoft.com/office/2006/metadata/properties" xmlns:ns2="10799513-0051-438b-8717-9f0c4fe6a907" targetNamespace="http://schemas.microsoft.com/office/2006/metadata/properties" ma:root="true" ma:fieldsID="8b647acd8a64dd43c1e92b8b8fa040c0" ns2:_="">
    <xsd:import namespace="10799513-0051-438b-8717-9f0c4fe6a90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799513-0051-438b-8717-9f0c4fe6a9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6B61AC-970E-42D1-88D0-14166A03D0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799513-0051-438b-8717-9f0c4fe6a9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A11EC0-71CC-4F36-9FE2-9CF45CF6420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953ED16-96EA-48A4-9F91-3032E4E5F0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30092</TotalTime>
  <Words>4058</Words>
  <Application>Microsoft Office PowerPoint</Application>
  <PresentationFormat>On-screen Show (4:3)</PresentationFormat>
  <Paragraphs>507</Paragraphs>
  <Slides>33</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Aptos</vt:lpstr>
      <vt:lpstr>Arial</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Glosenberg, Alexander</dc:creator>
  <cp:lastModifiedBy>Glosenberg, Alexander</cp:lastModifiedBy>
  <cp:revision>726</cp:revision>
  <cp:lastPrinted>2024-10-22T23:51:59Z</cp:lastPrinted>
  <dcterms:created xsi:type="dcterms:W3CDTF">2024-10-09T23:37:00Z</dcterms:created>
  <dcterms:modified xsi:type="dcterms:W3CDTF">2025-02-03T23:51:16Z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0x0101005EC7E91C39EF5B499751B0661CD21A4E</vt:lpwstr>
  </property>
</Properties>
</file>